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1" r:id="rId3"/>
    <p:sldId id="262" r:id="rId4"/>
    <p:sldId id="256" r:id="rId5"/>
  </p:sldIdLst>
  <p:sldSz cx="12599988" cy="89995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423" autoAdjust="0"/>
    <p:restoredTop sz="94660"/>
  </p:normalViewPr>
  <p:slideViewPr>
    <p:cSldViewPr snapToGrid="0">
      <p:cViewPr varScale="1">
        <p:scale>
          <a:sx n="67" d="100"/>
          <a:sy n="67" d="100"/>
        </p:scale>
        <p:origin x="1373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44999" y="1472842"/>
            <a:ext cx="10709990" cy="3133172"/>
          </a:xfrm>
        </p:spPr>
        <p:txBody>
          <a:bodyPr anchor="b"/>
          <a:lstStyle>
            <a:lvl1pPr algn="ctr">
              <a:defRPr sz="7874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74999" y="4726842"/>
            <a:ext cx="9449991" cy="2172804"/>
          </a:xfrm>
        </p:spPr>
        <p:txBody>
          <a:bodyPr/>
          <a:lstStyle>
            <a:lvl1pPr marL="0" indent="0" algn="ctr">
              <a:buNone/>
              <a:defRPr sz="3150"/>
            </a:lvl1pPr>
            <a:lvl2pPr marL="599984" indent="0" algn="ctr">
              <a:buNone/>
              <a:defRPr sz="2625"/>
            </a:lvl2pPr>
            <a:lvl3pPr marL="1199967" indent="0" algn="ctr">
              <a:buNone/>
              <a:defRPr sz="2362"/>
            </a:lvl3pPr>
            <a:lvl4pPr marL="1799951" indent="0" algn="ctr">
              <a:buNone/>
              <a:defRPr sz="2100"/>
            </a:lvl4pPr>
            <a:lvl5pPr marL="2399934" indent="0" algn="ctr">
              <a:buNone/>
              <a:defRPr sz="2100"/>
            </a:lvl5pPr>
            <a:lvl6pPr marL="2999918" indent="0" algn="ctr">
              <a:buNone/>
              <a:defRPr sz="2100"/>
            </a:lvl6pPr>
            <a:lvl7pPr marL="3599901" indent="0" algn="ctr">
              <a:buNone/>
              <a:defRPr sz="2100"/>
            </a:lvl7pPr>
            <a:lvl8pPr marL="4199885" indent="0" algn="ctr">
              <a:buNone/>
              <a:defRPr sz="2100"/>
            </a:lvl8pPr>
            <a:lvl9pPr marL="4799868" indent="0" algn="ctr">
              <a:buNone/>
              <a:defRPr sz="21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BF100-8795-4B97-975C-C338EDA30321}" type="datetimeFigureOut">
              <a:rPr lang="fr-FR" smtClean="0"/>
              <a:t>22/12/2023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A488C-1A7D-40AC-A3AC-8B969DEA58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4411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BF100-8795-4B97-975C-C338EDA30321}" type="datetimeFigureOut">
              <a:rPr lang="fr-FR" smtClean="0"/>
              <a:t>22/12/2023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A488C-1A7D-40AC-A3AC-8B969DEA58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9485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16867" y="479142"/>
            <a:ext cx="2716872" cy="7626692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250" y="479142"/>
            <a:ext cx="7993117" cy="7626692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BF100-8795-4B97-975C-C338EDA30321}" type="datetimeFigureOut">
              <a:rPr lang="fr-FR" smtClean="0"/>
              <a:t>22/12/2023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A488C-1A7D-40AC-A3AC-8B969DEA58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8047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BF100-8795-4B97-975C-C338EDA30321}" type="datetimeFigureOut">
              <a:rPr lang="fr-FR" smtClean="0"/>
              <a:t>22/12/2023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A488C-1A7D-40AC-A3AC-8B969DEA58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1951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9687" y="2243638"/>
            <a:ext cx="10867490" cy="3743557"/>
          </a:xfrm>
        </p:spPr>
        <p:txBody>
          <a:bodyPr anchor="b"/>
          <a:lstStyle>
            <a:lvl1pPr>
              <a:defRPr sz="7874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9687" y="6022610"/>
            <a:ext cx="10867490" cy="1968648"/>
          </a:xfrm>
        </p:spPr>
        <p:txBody>
          <a:bodyPr/>
          <a:lstStyle>
            <a:lvl1pPr marL="0" indent="0">
              <a:buNone/>
              <a:defRPr sz="3150">
                <a:solidFill>
                  <a:schemeClr val="tx1"/>
                </a:solidFill>
              </a:defRPr>
            </a:lvl1pPr>
            <a:lvl2pPr marL="599984" indent="0">
              <a:buNone/>
              <a:defRPr sz="2625">
                <a:solidFill>
                  <a:schemeClr val="tx1">
                    <a:tint val="75000"/>
                  </a:schemeClr>
                </a:solidFill>
              </a:defRPr>
            </a:lvl2pPr>
            <a:lvl3pPr marL="1199967" indent="0">
              <a:buNone/>
              <a:defRPr sz="2362">
                <a:solidFill>
                  <a:schemeClr val="tx1">
                    <a:tint val="75000"/>
                  </a:schemeClr>
                </a:solidFill>
              </a:defRPr>
            </a:lvl3pPr>
            <a:lvl4pPr marL="1799951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4pPr>
            <a:lvl5pPr marL="2399934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5pPr>
            <a:lvl6pPr marL="299991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6pPr>
            <a:lvl7pPr marL="3599901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7pPr>
            <a:lvl8pPr marL="4199885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8pPr>
            <a:lvl9pPr marL="479986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BF100-8795-4B97-975C-C338EDA30321}" type="datetimeFigureOut">
              <a:rPr lang="fr-FR" smtClean="0"/>
              <a:t>22/12/2023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A488C-1A7D-40AC-A3AC-8B969DEA58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3395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249" y="2395710"/>
            <a:ext cx="5354995" cy="571012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8744" y="2395710"/>
            <a:ext cx="5354995" cy="571012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BF100-8795-4B97-975C-C338EDA30321}" type="datetimeFigureOut">
              <a:rPr lang="fr-FR" smtClean="0"/>
              <a:t>22/12/2023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A488C-1A7D-40AC-A3AC-8B969DEA58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6225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7890" y="479144"/>
            <a:ext cx="10867490" cy="173949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7892" y="2206137"/>
            <a:ext cx="5330385" cy="1081194"/>
          </a:xfrm>
        </p:spPr>
        <p:txBody>
          <a:bodyPr anchor="b"/>
          <a:lstStyle>
            <a:lvl1pPr marL="0" indent="0">
              <a:buNone/>
              <a:defRPr sz="3150" b="1"/>
            </a:lvl1pPr>
            <a:lvl2pPr marL="599984" indent="0">
              <a:buNone/>
              <a:defRPr sz="2625" b="1"/>
            </a:lvl2pPr>
            <a:lvl3pPr marL="1199967" indent="0">
              <a:buNone/>
              <a:defRPr sz="2362" b="1"/>
            </a:lvl3pPr>
            <a:lvl4pPr marL="1799951" indent="0">
              <a:buNone/>
              <a:defRPr sz="2100" b="1"/>
            </a:lvl4pPr>
            <a:lvl5pPr marL="2399934" indent="0">
              <a:buNone/>
              <a:defRPr sz="2100" b="1"/>
            </a:lvl5pPr>
            <a:lvl6pPr marL="2999918" indent="0">
              <a:buNone/>
              <a:defRPr sz="2100" b="1"/>
            </a:lvl6pPr>
            <a:lvl7pPr marL="3599901" indent="0">
              <a:buNone/>
              <a:defRPr sz="2100" b="1"/>
            </a:lvl7pPr>
            <a:lvl8pPr marL="4199885" indent="0">
              <a:buNone/>
              <a:defRPr sz="2100" b="1"/>
            </a:lvl8pPr>
            <a:lvl9pPr marL="4799868" indent="0">
              <a:buNone/>
              <a:defRPr sz="21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7892" y="3287331"/>
            <a:ext cx="5330385" cy="4835169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8745" y="2206137"/>
            <a:ext cx="5356636" cy="1081194"/>
          </a:xfrm>
        </p:spPr>
        <p:txBody>
          <a:bodyPr anchor="b"/>
          <a:lstStyle>
            <a:lvl1pPr marL="0" indent="0">
              <a:buNone/>
              <a:defRPr sz="3150" b="1"/>
            </a:lvl1pPr>
            <a:lvl2pPr marL="599984" indent="0">
              <a:buNone/>
              <a:defRPr sz="2625" b="1"/>
            </a:lvl2pPr>
            <a:lvl3pPr marL="1199967" indent="0">
              <a:buNone/>
              <a:defRPr sz="2362" b="1"/>
            </a:lvl3pPr>
            <a:lvl4pPr marL="1799951" indent="0">
              <a:buNone/>
              <a:defRPr sz="2100" b="1"/>
            </a:lvl4pPr>
            <a:lvl5pPr marL="2399934" indent="0">
              <a:buNone/>
              <a:defRPr sz="2100" b="1"/>
            </a:lvl5pPr>
            <a:lvl6pPr marL="2999918" indent="0">
              <a:buNone/>
              <a:defRPr sz="2100" b="1"/>
            </a:lvl6pPr>
            <a:lvl7pPr marL="3599901" indent="0">
              <a:buNone/>
              <a:defRPr sz="2100" b="1"/>
            </a:lvl7pPr>
            <a:lvl8pPr marL="4199885" indent="0">
              <a:buNone/>
              <a:defRPr sz="2100" b="1"/>
            </a:lvl8pPr>
            <a:lvl9pPr marL="4799868" indent="0">
              <a:buNone/>
              <a:defRPr sz="21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8745" y="3287331"/>
            <a:ext cx="5356636" cy="4835169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BF100-8795-4B97-975C-C338EDA30321}" type="datetimeFigureOut">
              <a:rPr lang="fr-FR" smtClean="0"/>
              <a:t>22/12/2023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A488C-1A7D-40AC-A3AC-8B969DEA58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3716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BF100-8795-4B97-975C-C338EDA30321}" type="datetimeFigureOut">
              <a:rPr lang="fr-FR" smtClean="0"/>
              <a:t>22/12/2023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A488C-1A7D-40AC-A3AC-8B969DEA58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04678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BF100-8795-4B97-975C-C338EDA30321}" type="datetimeFigureOut">
              <a:rPr lang="fr-FR" smtClean="0"/>
              <a:t>22/12/2023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A488C-1A7D-40AC-A3AC-8B969DEA58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129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7890" y="599969"/>
            <a:ext cx="4063824" cy="2099892"/>
          </a:xfrm>
        </p:spPr>
        <p:txBody>
          <a:bodyPr anchor="b"/>
          <a:lstStyle>
            <a:lvl1pPr>
              <a:defRPr sz="4199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56636" y="1295769"/>
            <a:ext cx="6378744" cy="6395505"/>
          </a:xfrm>
        </p:spPr>
        <p:txBody>
          <a:bodyPr/>
          <a:lstStyle>
            <a:lvl1pPr>
              <a:defRPr sz="4199"/>
            </a:lvl1pPr>
            <a:lvl2pPr>
              <a:defRPr sz="3674"/>
            </a:lvl2pPr>
            <a:lvl3pPr>
              <a:defRPr sz="3150"/>
            </a:lvl3pPr>
            <a:lvl4pPr>
              <a:defRPr sz="2625"/>
            </a:lvl4pPr>
            <a:lvl5pPr>
              <a:defRPr sz="2625"/>
            </a:lvl5pPr>
            <a:lvl6pPr>
              <a:defRPr sz="2625"/>
            </a:lvl6pPr>
            <a:lvl7pPr>
              <a:defRPr sz="2625"/>
            </a:lvl7pPr>
            <a:lvl8pPr>
              <a:defRPr sz="2625"/>
            </a:lvl8pPr>
            <a:lvl9pPr>
              <a:defRPr sz="2625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7890" y="2699862"/>
            <a:ext cx="4063824" cy="5001827"/>
          </a:xfrm>
        </p:spPr>
        <p:txBody>
          <a:bodyPr/>
          <a:lstStyle>
            <a:lvl1pPr marL="0" indent="0">
              <a:buNone/>
              <a:defRPr sz="2100"/>
            </a:lvl1pPr>
            <a:lvl2pPr marL="599984" indent="0">
              <a:buNone/>
              <a:defRPr sz="1837"/>
            </a:lvl2pPr>
            <a:lvl3pPr marL="1199967" indent="0">
              <a:buNone/>
              <a:defRPr sz="1575"/>
            </a:lvl3pPr>
            <a:lvl4pPr marL="1799951" indent="0">
              <a:buNone/>
              <a:defRPr sz="1312"/>
            </a:lvl4pPr>
            <a:lvl5pPr marL="2399934" indent="0">
              <a:buNone/>
              <a:defRPr sz="1312"/>
            </a:lvl5pPr>
            <a:lvl6pPr marL="2999918" indent="0">
              <a:buNone/>
              <a:defRPr sz="1312"/>
            </a:lvl6pPr>
            <a:lvl7pPr marL="3599901" indent="0">
              <a:buNone/>
              <a:defRPr sz="1312"/>
            </a:lvl7pPr>
            <a:lvl8pPr marL="4199885" indent="0">
              <a:buNone/>
              <a:defRPr sz="1312"/>
            </a:lvl8pPr>
            <a:lvl9pPr marL="4799868" indent="0">
              <a:buNone/>
              <a:defRPr sz="1312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BF100-8795-4B97-975C-C338EDA30321}" type="datetimeFigureOut">
              <a:rPr lang="fr-FR" smtClean="0"/>
              <a:t>22/12/2023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A488C-1A7D-40AC-A3AC-8B969DEA58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8546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7890" y="599969"/>
            <a:ext cx="4063824" cy="2099892"/>
          </a:xfrm>
        </p:spPr>
        <p:txBody>
          <a:bodyPr anchor="b"/>
          <a:lstStyle>
            <a:lvl1pPr>
              <a:defRPr sz="4199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356636" y="1295769"/>
            <a:ext cx="6378744" cy="6395505"/>
          </a:xfrm>
        </p:spPr>
        <p:txBody>
          <a:bodyPr anchor="t"/>
          <a:lstStyle>
            <a:lvl1pPr marL="0" indent="0">
              <a:buNone/>
              <a:defRPr sz="4199"/>
            </a:lvl1pPr>
            <a:lvl2pPr marL="599984" indent="0">
              <a:buNone/>
              <a:defRPr sz="3674"/>
            </a:lvl2pPr>
            <a:lvl3pPr marL="1199967" indent="0">
              <a:buNone/>
              <a:defRPr sz="3150"/>
            </a:lvl3pPr>
            <a:lvl4pPr marL="1799951" indent="0">
              <a:buNone/>
              <a:defRPr sz="2625"/>
            </a:lvl4pPr>
            <a:lvl5pPr marL="2399934" indent="0">
              <a:buNone/>
              <a:defRPr sz="2625"/>
            </a:lvl5pPr>
            <a:lvl6pPr marL="2999918" indent="0">
              <a:buNone/>
              <a:defRPr sz="2625"/>
            </a:lvl6pPr>
            <a:lvl7pPr marL="3599901" indent="0">
              <a:buNone/>
              <a:defRPr sz="2625"/>
            </a:lvl7pPr>
            <a:lvl8pPr marL="4199885" indent="0">
              <a:buNone/>
              <a:defRPr sz="2625"/>
            </a:lvl8pPr>
            <a:lvl9pPr marL="4799868" indent="0">
              <a:buNone/>
              <a:defRPr sz="2625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7890" y="2699862"/>
            <a:ext cx="4063824" cy="5001827"/>
          </a:xfrm>
        </p:spPr>
        <p:txBody>
          <a:bodyPr/>
          <a:lstStyle>
            <a:lvl1pPr marL="0" indent="0">
              <a:buNone/>
              <a:defRPr sz="2100"/>
            </a:lvl1pPr>
            <a:lvl2pPr marL="599984" indent="0">
              <a:buNone/>
              <a:defRPr sz="1837"/>
            </a:lvl2pPr>
            <a:lvl3pPr marL="1199967" indent="0">
              <a:buNone/>
              <a:defRPr sz="1575"/>
            </a:lvl3pPr>
            <a:lvl4pPr marL="1799951" indent="0">
              <a:buNone/>
              <a:defRPr sz="1312"/>
            </a:lvl4pPr>
            <a:lvl5pPr marL="2399934" indent="0">
              <a:buNone/>
              <a:defRPr sz="1312"/>
            </a:lvl5pPr>
            <a:lvl6pPr marL="2999918" indent="0">
              <a:buNone/>
              <a:defRPr sz="1312"/>
            </a:lvl6pPr>
            <a:lvl7pPr marL="3599901" indent="0">
              <a:buNone/>
              <a:defRPr sz="1312"/>
            </a:lvl7pPr>
            <a:lvl8pPr marL="4199885" indent="0">
              <a:buNone/>
              <a:defRPr sz="1312"/>
            </a:lvl8pPr>
            <a:lvl9pPr marL="4799868" indent="0">
              <a:buNone/>
              <a:defRPr sz="1312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BF100-8795-4B97-975C-C338EDA30321}" type="datetimeFigureOut">
              <a:rPr lang="fr-FR" smtClean="0"/>
              <a:t>22/12/2023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A488C-1A7D-40AC-A3AC-8B969DEA58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6880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66249" y="479144"/>
            <a:ext cx="10867490" cy="17394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249" y="2395710"/>
            <a:ext cx="10867490" cy="57101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6249" y="8341240"/>
            <a:ext cx="2834997" cy="4791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5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BBF100-8795-4B97-975C-C338EDA30321}" type="datetimeFigureOut">
              <a:rPr lang="fr-FR" smtClean="0"/>
              <a:t>22/12/2023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73746" y="8341240"/>
            <a:ext cx="4252496" cy="4791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98742" y="8341240"/>
            <a:ext cx="2834997" cy="4791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7A488C-1A7D-40AC-A3AC-8B969DEA58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5408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199967" rtl="0" eaLnBrk="1" latinLnBrk="0" hangingPunct="1">
        <a:lnSpc>
          <a:spcPct val="90000"/>
        </a:lnSpc>
        <a:spcBef>
          <a:spcPct val="0"/>
        </a:spcBef>
        <a:buNone/>
        <a:defRPr sz="577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99992" indent="-299992" algn="l" defTabSz="1199967" rtl="0" eaLnBrk="1" latinLnBrk="0" hangingPunct="1">
        <a:lnSpc>
          <a:spcPct val="90000"/>
        </a:lnSpc>
        <a:spcBef>
          <a:spcPts val="1312"/>
        </a:spcBef>
        <a:buFont typeface="Arial" panose="020B0604020202020204" pitchFamily="34" charset="0"/>
        <a:buChar char="•"/>
        <a:defRPr sz="3674" kern="1200">
          <a:solidFill>
            <a:schemeClr val="tx1"/>
          </a:solidFill>
          <a:latin typeface="+mn-lt"/>
          <a:ea typeface="+mn-ea"/>
          <a:cs typeface="+mn-cs"/>
        </a:defRPr>
      </a:lvl1pPr>
      <a:lvl2pPr marL="899975" indent="-299992" algn="l" defTabSz="1199967" rtl="0" eaLnBrk="1" latinLnBrk="0" hangingPunct="1">
        <a:lnSpc>
          <a:spcPct val="90000"/>
        </a:lnSpc>
        <a:spcBef>
          <a:spcPts val="656"/>
        </a:spcBef>
        <a:buFont typeface="Arial" panose="020B0604020202020204" pitchFamily="34" charset="0"/>
        <a:buChar char="•"/>
        <a:defRPr sz="3150" kern="1200">
          <a:solidFill>
            <a:schemeClr val="tx1"/>
          </a:solidFill>
          <a:latin typeface="+mn-lt"/>
          <a:ea typeface="+mn-ea"/>
          <a:cs typeface="+mn-cs"/>
        </a:defRPr>
      </a:lvl2pPr>
      <a:lvl3pPr marL="1499959" indent="-299992" algn="l" defTabSz="1199967" rtl="0" eaLnBrk="1" latinLnBrk="0" hangingPunct="1">
        <a:lnSpc>
          <a:spcPct val="90000"/>
        </a:lnSpc>
        <a:spcBef>
          <a:spcPts val="656"/>
        </a:spcBef>
        <a:buFont typeface="Arial" panose="020B0604020202020204" pitchFamily="34" charset="0"/>
        <a:buChar char="•"/>
        <a:defRPr sz="2625" kern="1200">
          <a:solidFill>
            <a:schemeClr val="tx1"/>
          </a:solidFill>
          <a:latin typeface="+mn-lt"/>
          <a:ea typeface="+mn-ea"/>
          <a:cs typeface="+mn-cs"/>
        </a:defRPr>
      </a:lvl3pPr>
      <a:lvl4pPr marL="2099942" indent="-299992" algn="l" defTabSz="1199967" rtl="0" eaLnBrk="1" latinLnBrk="0" hangingPunct="1">
        <a:lnSpc>
          <a:spcPct val="90000"/>
        </a:lnSpc>
        <a:spcBef>
          <a:spcPts val="656"/>
        </a:spcBef>
        <a:buFont typeface="Arial" panose="020B0604020202020204" pitchFamily="34" charset="0"/>
        <a:buChar char="•"/>
        <a:defRPr sz="2362" kern="1200">
          <a:solidFill>
            <a:schemeClr val="tx1"/>
          </a:solidFill>
          <a:latin typeface="+mn-lt"/>
          <a:ea typeface="+mn-ea"/>
          <a:cs typeface="+mn-cs"/>
        </a:defRPr>
      </a:lvl4pPr>
      <a:lvl5pPr marL="2699926" indent="-299992" algn="l" defTabSz="1199967" rtl="0" eaLnBrk="1" latinLnBrk="0" hangingPunct="1">
        <a:lnSpc>
          <a:spcPct val="90000"/>
        </a:lnSpc>
        <a:spcBef>
          <a:spcPts val="656"/>
        </a:spcBef>
        <a:buFont typeface="Arial" panose="020B0604020202020204" pitchFamily="34" charset="0"/>
        <a:buChar char="•"/>
        <a:defRPr sz="2362" kern="1200">
          <a:solidFill>
            <a:schemeClr val="tx1"/>
          </a:solidFill>
          <a:latin typeface="+mn-lt"/>
          <a:ea typeface="+mn-ea"/>
          <a:cs typeface="+mn-cs"/>
        </a:defRPr>
      </a:lvl5pPr>
      <a:lvl6pPr marL="3299910" indent="-299992" algn="l" defTabSz="1199967" rtl="0" eaLnBrk="1" latinLnBrk="0" hangingPunct="1">
        <a:lnSpc>
          <a:spcPct val="90000"/>
        </a:lnSpc>
        <a:spcBef>
          <a:spcPts val="656"/>
        </a:spcBef>
        <a:buFont typeface="Arial" panose="020B0604020202020204" pitchFamily="34" charset="0"/>
        <a:buChar char="•"/>
        <a:defRPr sz="2362" kern="1200">
          <a:solidFill>
            <a:schemeClr val="tx1"/>
          </a:solidFill>
          <a:latin typeface="+mn-lt"/>
          <a:ea typeface="+mn-ea"/>
          <a:cs typeface="+mn-cs"/>
        </a:defRPr>
      </a:lvl6pPr>
      <a:lvl7pPr marL="3899893" indent="-299992" algn="l" defTabSz="1199967" rtl="0" eaLnBrk="1" latinLnBrk="0" hangingPunct="1">
        <a:lnSpc>
          <a:spcPct val="90000"/>
        </a:lnSpc>
        <a:spcBef>
          <a:spcPts val="656"/>
        </a:spcBef>
        <a:buFont typeface="Arial" panose="020B0604020202020204" pitchFamily="34" charset="0"/>
        <a:buChar char="•"/>
        <a:defRPr sz="2362" kern="1200">
          <a:solidFill>
            <a:schemeClr val="tx1"/>
          </a:solidFill>
          <a:latin typeface="+mn-lt"/>
          <a:ea typeface="+mn-ea"/>
          <a:cs typeface="+mn-cs"/>
        </a:defRPr>
      </a:lvl7pPr>
      <a:lvl8pPr marL="4499877" indent="-299992" algn="l" defTabSz="1199967" rtl="0" eaLnBrk="1" latinLnBrk="0" hangingPunct="1">
        <a:lnSpc>
          <a:spcPct val="90000"/>
        </a:lnSpc>
        <a:spcBef>
          <a:spcPts val="656"/>
        </a:spcBef>
        <a:buFont typeface="Arial" panose="020B0604020202020204" pitchFamily="34" charset="0"/>
        <a:buChar char="•"/>
        <a:defRPr sz="2362" kern="1200">
          <a:solidFill>
            <a:schemeClr val="tx1"/>
          </a:solidFill>
          <a:latin typeface="+mn-lt"/>
          <a:ea typeface="+mn-ea"/>
          <a:cs typeface="+mn-cs"/>
        </a:defRPr>
      </a:lvl8pPr>
      <a:lvl9pPr marL="5099860" indent="-299992" algn="l" defTabSz="1199967" rtl="0" eaLnBrk="1" latinLnBrk="0" hangingPunct="1">
        <a:lnSpc>
          <a:spcPct val="90000"/>
        </a:lnSpc>
        <a:spcBef>
          <a:spcPts val="656"/>
        </a:spcBef>
        <a:buFont typeface="Arial" panose="020B0604020202020204" pitchFamily="34" charset="0"/>
        <a:buChar char="•"/>
        <a:defRPr sz="236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99967" rtl="0" eaLnBrk="1" latinLnBrk="0" hangingPunct="1">
        <a:defRPr sz="2362" kern="1200">
          <a:solidFill>
            <a:schemeClr val="tx1"/>
          </a:solidFill>
          <a:latin typeface="+mn-lt"/>
          <a:ea typeface="+mn-ea"/>
          <a:cs typeface="+mn-cs"/>
        </a:defRPr>
      </a:lvl1pPr>
      <a:lvl2pPr marL="599984" algn="l" defTabSz="1199967" rtl="0" eaLnBrk="1" latinLnBrk="0" hangingPunct="1">
        <a:defRPr sz="2362" kern="1200">
          <a:solidFill>
            <a:schemeClr val="tx1"/>
          </a:solidFill>
          <a:latin typeface="+mn-lt"/>
          <a:ea typeface="+mn-ea"/>
          <a:cs typeface="+mn-cs"/>
        </a:defRPr>
      </a:lvl2pPr>
      <a:lvl3pPr marL="1199967" algn="l" defTabSz="1199967" rtl="0" eaLnBrk="1" latinLnBrk="0" hangingPunct="1">
        <a:defRPr sz="2362" kern="1200">
          <a:solidFill>
            <a:schemeClr val="tx1"/>
          </a:solidFill>
          <a:latin typeface="+mn-lt"/>
          <a:ea typeface="+mn-ea"/>
          <a:cs typeface="+mn-cs"/>
        </a:defRPr>
      </a:lvl3pPr>
      <a:lvl4pPr marL="1799951" algn="l" defTabSz="1199967" rtl="0" eaLnBrk="1" latinLnBrk="0" hangingPunct="1">
        <a:defRPr sz="2362" kern="1200">
          <a:solidFill>
            <a:schemeClr val="tx1"/>
          </a:solidFill>
          <a:latin typeface="+mn-lt"/>
          <a:ea typeface="+mn-ea"/>
          <a:cs typeface="+mn-cs"/>
        </a:defRPr>
      </a:lvl4pPr>
      <a:lvl5pPr marL="2399934" algn="l" defTabSz="1199967" rtl="0" eaLnBrk="1" latinLnBrk="0" hangingPunct="1">
        <a:defRPr sz="2362" kern="1200">
          <a:solidFill>
            <a:schemeClr val="tx1"/>
          </a:solidFill>
          <a:latin typeface="+mn-lt"/>
          <a:ea typeface="+mn-ea"/>
          <a:cs typeface="+mn-cs"/>
        </a:defRPr>
      </a:lvl5pPr>
      <a:lvl6pPr marL="2999918" algn="l" defTabSz="1199967" rtl="0" eaLnBrk="1" latinLnBrk="0" hangingPunct="1">
        <a:defRPr sz="2362" kern="1200">
          <a:solidFill>
            <a:schemeClr val="tx1"/>
          </a:solidFill>
          <a:latin typeface="+mn-lt"/>
          <a:ea typeface="+mn-ea"/>
          <a:cs typeface="+mn-cs"/>
        </a:defRPr>
      </a:lvl6pPr>
      <a:lvl7pPr marL="3599901" algn="l" defTabSz="1199967" rtl="0" eaLnBrk="1" latinLnBrk="0" hangingPunct="1">
        <a:defRPr sz="2362" kern="1200">
          <a:solidFill>
            <a:schemeClr val="tx1"/>
          </a:solidFill>
          <a:latin typeface="+mn-lt"/>
          <a:ea typeface="+mn-ea"/>
          <a:cs typeface="+mn-cs"/>
        </a:defRPr>
      </a:lvl7pPr>
      <a:lvl8pPr marL="4199885" algn="l" defTabSz="1199967" rtl="0" eaLnBrk="1" latinLnBrk="0" hangingPunct="1">
        <a:defRPr sz="2362" kern="1200">
          <a:solidFill>
            <a:schemeClr val="tx1"/>
          </a:solidFill>
          <a:latin typeface="+mn-lt"/>
          <a:ea typeface="+mn-ea"/>
          <a:cs typeface="+mn-cs"/>
        </a:defRPr>
      </a:lvl8pPr>
      <a:lvl9pPr marL="4799868" algn="l" defTabSz="1199967" rtl="0" eaLnBrk="1" latinLnBrk="0" hangingPunct="1">
        <a:defRPr sz="23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 : coins arrondis 14">
            <a:extLst>
              <a:ext uri="{FF2B5EF4-FFF2-40B4-BE49-F238E27FC236}">
                <a16:creationId xmlns:a16="http://schemas.microsoft.com/office/drawing/2014/main" id="{079CF731-C58F-41CA-8188-66B40F34F21C}"/>
              </a:ext>
            </a:extLst>
          </p:cNvPr>
          <p:cNvSpPr/>
          <p:nvPr/>
        </p:nvSpPr>
        <p:spPr>
          <a:xfrm>
            <a:off x="7377288" y="752020"/>
            <a:ext cx="3068423" cy="8172000"/>
          </a:xfrm>
          <a:prstGeom prst="roundRect">
            <a:avLst>
              <a:gd name="adj" fmla="val 7295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 : coins arrondis 9">
            <a:extLst>
              <a:ext uri="{FF2B5EF4-FFF2-40B4-BE49-F238E27FC236}">
                <a16:creationId xmlns:a16="http://schemas.microsoft.com/office/drawing/2014/main" id="{0BA4F275-2A25-4F42-9F3F-4BD5FF9F3423}"/>
              </a:ext>
            </a:extLst>
          </p:cNvPr>
          <p:cNvSpPr/>
          <p:nvPr/>
        </p:nvSpPr>
        <p:spPr>
          <a:xfrm>
            <a:off x="207063" y="726142"/>
            <a:ext cx="2160000" cy="8172000"/>
          </a:xfrm>
          <a:prstGeom prst="roundRect">
            <a:avLst>
              <a:gd name="adj" fmla="val 10566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EA3B625B-5D18-47A1-8CC1-499C52468A54}"/>
              </a:ext>
            </a:extLst>
          </p:cNvPr>
          <p:cNvSpPr/>
          <p:nvPr/>
        </p:nvSpPr>
        <p:spPr>
          <a:xfrm>
            <a:off x="323117" y="786140"/>
            <a:ext cx="8560214" cy="64800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 : coins arrondis 11">
            <a:extLst>
              <a:ext uri="{FF2B5EF4-FFF2-40B4-BE49-F238E27FC236}">
                <a16:creationId xmlns:a16="http://schemas.microsoft.com/office/drawing/2014/main" id="{32005CB6-9DA0-4ABA-AF85-93003FCE7CE8}"/>
              </a:ext>
            </a:extLst>
          </p:cNvPr>
          <p:cNvSpPr/>
          <p:nvPr/>
        </p:nvSpPr>
        <p:spPr>
          <a:xfrm>
            <a:off x="4994214" y="726142"/>
            <a:ext cx="2160000" cy="8172000"/>
          </a:xfrm>
          <a:prstGeom prst="roundRect">
            <a:avLst>
              <a:gd name="adj" fmla="val 10566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 : coins arrondis 12">
            <a:extLst>
              <a:ext uri="{FF2B5EF4-FFF2-40B4-BE49-F238E27FC236}">
                <a16:creationId xmlns:a16="http://schemas.microsoft.com/office/drawing/2014/main" id="{296EDE56-0052-4330-8274-C49D605F0308}"/>
              </a:ext>
            </a:extLst>
          </p:cNvPr>
          <p:cNvSpPr/>
          <p:nvPr/>
        </p:nvSpPr>
        <p:spPr>
          <a:xfrm>
            <a:off x="2604208" y="726142"/>
            <a:ext cx="2160000" cy="8172000"/>
          </a:xfrm>
          <a:prstGeom prst="roundRect">
            <a:avLst>
              <a:gd name="adj" fmla="val 10566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657E5A73-3938-4C51-B977-28416D6D253E}"/>
              </a:ext>
            </a:extLst>
          </p:cNvPr>
          <p:cNvSpPr txBox="1"/>
          <p:nvPr/>
        </p:nvSpPr>
        <p:spPr>
          <a:xfrm>
            <a:off x="225268" y="72362"/>
            <a:ext cx="1774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M1 semestre 1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4671349C-13F6-45CA-A6D5-0D29EE4158BD}"/>
              </a:ext>
            </a:extLst>
          </p:cNvPr>
          <p:cNvSpPr txBox="1"/>
          <p:nvPr/>
        </p:nvSpPr>
        <p:spPr>
          <a:xfrm>
            <a:off x="951075" y="387062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b="1" dirty="0">
                <a:solidFill>
                  <a:schemeClr val="accent1">
                    <a:lumMod val="50000"/>
                  </a:schemeClr>
                </a:solidFill>
              </a:rPr>
              <a:t>COT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9509F576-8CBD-4B21-B747-A6B5A9AF19D9}"/>
              </a:ext>
            </a:extLst>
          </p:cNvPr>
          <p:cNvSpPr txBox="1"/>
          <p:nvPr/>
        </p:nvSpPr>
        <p:spPr>
          <a:xfrm>
            <a:off x="5637478" y="385458"/>
            <a:ext cx="825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b="1" dirty="0">
                <a:solidFill>
                  <a:schemeClr val="accent2">
                    <a:lumMod val="50000"/>
                  </a:schemeClr>
                </a:solidFill>
              </a:rPr>
              <a:t>C2AQ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0FC587AD-3FC1-472E-BC5E-AC74F419232E}"/>
              </a:ext>
            </a:extLst>
          </p:cNvPr>
          <p:cNvSpPr txBox="1"/>
          <p:nvPr/>
        </p:nvSpPr>
        <p:spPr>
          <a:xfrm>
            <a:off x="3388317" y="378619"/>
            <a:ext cx="5180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b="1" dirty="0">
                <a:solidFill>
                  <a:schemeClr val="accent3">
                    <a:lumMod val="50000"/>
                  </a:schemeClr>
                </a:solidFill>
              </a:rPr>
              <a:t>BC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5096FE3D-EABD-4452-8A40-4D19F4A61A1D}"/>
              </a:ext>
            </a:extLst>
          </p:cNvPr>
          <p:cNvSpPr txBox="1"/>
          <p:nvPr/>
        </p:nvSpPr>
        <p:spPr>
          <a:xfrm>
            <a:off x="8047456" y="389991"/>
            <a:ext cx="6735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b="1" dirty="0">
                <a:solidFill>
                  <a:schemeClr val="accent6"/>
                </a:solidFill>
              </a:rPr>
              <a:t>D2TE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7E9EBE8E-44F0-4F1E-9D2C-41D10E1AF8B6}"/>
              </a:ext>
            </a:extLst>
          </p:cNvPr>
          <p:cNvSpPr/>
          <p:nvPr/>
        </p:nvSpPr>
        <p:spPr>
          <a:xfrm>
            <a:off x="321217" y="1495593"/>
            <a:ext cx="1900458" cy="636759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BA58C81C-0CA9-4807-97F7-97D068749D36}"/>
              </a:ext>
            </a:extLst>
          </p:cNvPr>
          <p:cNvSpPr txBox="1"/>
          <p:nvPr/>
        </p:nvSpPr>
        <p:spPr>
          <a:xfrm>
            <a:off x="162920" y="1504506"/>
            <a:ext cx="2230686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err="1"/>
              <a:t>Synth.Strat.Orga</a:t>
            </a:r>
            <a:r>
              <a:rPr lang="fr-FR" dirty="0"/>
              <a:t> 1</a:t>
            </a:r>
          </a:p>
          <a:p>
            <a:pPr algn="ctr"/>
            <a:r>
              <a:rPr lang="fr-FR" sz="1600" dirty="0"/>
              <a:t>24h CM, 20h TD, 6 ECTS</a:t>
            </a: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79EDA311-AA23-4A33-B79F-3901D46663DA}"/>
              </a:ext>
            </a:extLst>
          </p:cNvPr>
          <p:cNvSpPr txBox="1"/>
          <p:nvPr/>
        </p:nvSpPr>
        <p:spPr>
          <a:xfrm>
            <a:off x="138511" y="808275"/>
            <a:ext cx="2257993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err="1"/>
              <a:t>Mod.Mol</a:t>
            </a:r>
            <a:r>
              <a:rPr lang="fr-FR" dirty="0"/>
              <a:t>. 1</a:t>
            </a:r>
          </a:p>
          <a:p>
            <a:pPr algn="ctr"/>
            <a:r>
              <a:rPr lang="fr-FR" sz="1600" dirty="0"/>
              <a:t>10h CM, 12h TD, 3 ECTS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79A16166-49E5-43CB-A5B9-0518EEB6AF67}"/>
              </a:ext>
            </a:extLst>
          </p:cNvPr>
          <p:cNvSpPr/>
          <p:nvPr/>
        </p:nvSpPr>
        <p:spPr>
          <a:xfrm>
            <a:off x="2732774" y="1825590"/>
            <a:ext cx="1900458" cy="93600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3037872D-9B9C-4679-9A9F-9AEB782F1EAA}"/>
              </a:ext>
            </a:extLst>
          </p:cNvPr>
          <p:cNvSpPr txBox="1"/>
          <p:nvPr/>
        </p:nvSpPr>
        <p:spPr>
          <a:xfrm>
            <a:off x="2759650" y="1870405"/>
            <a:ext cx="188724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Cosmétique </a:t>
            </a:r>
            <a:r>
              <a:rPr lang="fr-FR" dirty="0" err="1"/>
              <a:t>nat</a:t>
            </a:r>
            <a:r>
              <a:rPr lang="fr-FR" dirty="0"/>
              <a:t>.</a:t>
            </a:r>
          </a:p>
          <a:p>
            <a:pPr algn="ctr"/>
            <a:r>
              <a:rPr lang="fr-FR" sz="1600" dirty="0"/>
              <a:t>16h CM, 8h TD </a:t>
            </a:r>
          </a:p>
          <a:p>
            <a:pPr algn="ctr"/>
            <a:r>
              <a:rPr lang="fr-FR" sz="1600" dirty="0"/>
              <a:t>5 ECTS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4835DD87-B526-4ABA-A49A-25CE42EA2D0D}"/>
              </a:ext>
            </a:extLst>
          </p:cNvPr>
          <p:cNvSpPr/>
          <p:nvPr/>
        </p:nvSpPr>
        <p:spPr>
          <a:xfrm>
            <a:off x="2739467" y="810813"/>
            <a:ext cx="1900458" cy="93600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36022385-3B1F-41D9-B525-E36EB8220CC4}"/>
              </a:ext>
            </a:extLst>
          </p:cNvPr>
          <p:cNvSpPr txBox="1"/>
          <p:nvPr/>
        </p:nvSpPr>
        <p:spPr>
          <a:xfrm>
            <a:off x="2786106" y="837063"/>
            <a:ext cx="188724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err="1"/>
              <a:t>Biol.Phys</a:t>
            </a:r>
            <a:r>
              <a:rPr lang="fr-FR" dirty="0"/>
              <a:t>. peau</a:t>
            </a:r>
          </a:p>
          <a:p>
            <a:pPr algn="ctr"/>
            <a:r>
              <a:rPr lang="fr-FR" sz="1600" dirty="0"/>
              <a:t>12h CM, 4h TD</a:t>
            </a:r>
          </a:p>
          <a:p>
            <a:pPr algn="ctr"/>
            <a:r>
              <a:rPr lang="fr-FR" sz="1600" dirty="0"/>
              <a:t>4 ECTS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74F326F1-66EA-4A0C-8E12-388E8CFD5716}"/>
              </a:ext>
            </a:extLst>
          </p:cNvPr>
          <p:cNvSpPr/>
          <p:nvPr/>
        </p:nvSpPr>
        <p:spPr>
          <a:xfrm>
            <a:off x="7426018" y="1872500"/>
            <a:ext cx="3762912" cy="54000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ZoneTexte 44">
            <a:extLst>
              <a:ext uri="{FF2B5EF4-FFF2-40B4-BE49-F238E27FC236}">
                <a16:creationId xmlns:a16="http://schemas.microsoft.com/office/drawing/2014/main" id="{B0B0EAA6-36A1-4672-ADC6-36CD10ED5431}"/>
              </a:ext>
            </a:extLst>
          </p:cNvPr>
          <p:cNvSpPr txBox="1"/>
          <p:nvPr/>
        </p:nvSpPr>
        <p:spPr>
          <a:xfrm>
            <a:off x="7537649" y="1859787"/>
            <a:ext cx="27297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Phénomènes de transport</a:t>
            </a:r>
          </a:p>
          <a:p>
            <a:pPr algn="ctr"/>
            <a:r>
              <a:rPr lang="fr-FR" sz="1400" dirty="0"/>
              <a:t>18h CM, 18h TD - 3 ECTS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8F3ED627-8ABC-43C3-A848-276ED3645C18}"/>
              </a:ext>
            </a:extLst>
          </p:cNvPr>
          <p:cNvSpPr/>
          <p:nvPr/>
        </p:nvSpPr>
        <p:spPr>
          <a:xfrm>
            <a:off x="8994533" y="865913"/>
            <a:ext cx="2357043" cy="54000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ZoneTexte 46">
            <a:extLst>
              <a:ext uri="{FF2B5EF4-FFF2-40B4-BE49-F238E27FC236}">
                <a16:creationId xmlns:a16="http://schemas.microsoft.com/office/drawing/2014/main" id="{F2D8C773-D7FB-4C8A-992F-F25462DF3CF2}"/>
              </a:ext>
            </a:extLst>
          </p:cNvPr>
          <p:cNvSpPr txBox="1"/>
          <p:nvPr/>
        </p:nvSpPr>
        <p:spPr>
          <a:xfrm>
            <a:off x="9045860" y="823667"/>
            <a:ext cx="24563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Spectroscopies optiques</a:t>
            </a:r>
          </a:p>
          <a:p>
            <a:pPr algn="ctr"/>
            <a:r>
              <a:rPr lang="fr-FR" sz="1400" dirty="0"/>
              <a:t>12h CM, 12h TD - 3 ECTS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331C5FDD-3EA7-4490-B2B8-5CEFD320B3BA}"/>
              </a:ext>
            </a:extLst>
          </p:cNvPr>
          <p:cNvSpPr/>
          <p:nvPr/>
        </p:nvSpPr>
        <p:spPr>
          <a:xfrm>
            <a:off x="7447463" y="2895907"/>
            <a:ext cx="3773937" cy="54000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ZoneTexte 48">
            <a:extLst>
              <a:ext uri="{FF2B5EF4-FFF2-40B4-BE49-F238E27FC236}">
                <a16:creationId xmlns:a16="http://schemas.microsoft.com/office/drawing/2014/main" id="{F9FE491B-C815-4CEB-B7DF-5EC7E5E06466}"/>
              </a:ext>
            </a:extLst>
          </p:cNvPr>
          <p:cNvSpPr txBox="1"/>
          <p:nvPr/>
        </p:nvSpPr>
        <p:spPr>
          <a:xfrm>
            <a:off x="7664690" y="2865552"/>
            <a:ext cx="2367866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Méthodes </a:t>
            </a:r>
            <a:r>
              <a:rPr lang="fr-FR" dirty="0" err="1"/>
              <a:t>exp</a:t>
            </a:r>
            <a:r>
              <a:rPr lang="fr-FR" dirty="0"/>
              <a:t>. </a:t>
            </a:r>
          </a:p>
          <a:p>
            <a:pPr algn="ctr"/>
            <a:r>
              <a:rPr lang="fr-FR" sz="1600" b="1" dirty="0"/>
              <a:t>24h TP </a:t>
            </a:r>
            <a:r>
              <a:rPr lang="fr-FR" sz="1600" dirty="0"/>
              <a:t>- 2 ECTS (2 </a:t>
            </a:r>
            <a:r>
              <a:rPr lang="fr-FR" sz="1600" dirty="0" err="1"/>
              <a:t>gpes</a:t>
            </a:r>
            <a:r>
              <a:rPr lang="fr-FR" sz="1600" dirty="0"/>
              <a:t>)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0F186EDA-FC61-4049-B3FA-ED779FAF7B91}"/>
              </a:ext>
            </a:extLst>
          </p:cNvPr>
          <p:cNvSpPr/>
          <p:nvPr/>
        </p:nvSpPr>
        <p:spPr>
          <a:xfrm>
            <a:off x="7433601" y="3570286"/>
            <a:ext cx="3759039" cy="54000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ZoneTexte 50">
            <a:extLst>
              <a:ext uri="{FF2B5EF4-FFF2-40B4-BE49-F238E27FC236}">
                <a16:creationId xmlns:a16="http://schemas.microsoft.com/office/drawing/2014/main" id="{064923A3-1C55-486C-BB5B-214F872D0F71}"/>
              </a:ext>
            </a:extLst>
          </p:cNvPr>
          <p:cNvSpPr txBox="1"/>
          <p:nvPr/>
        </p:nvSpPr>
        <p:spPr>
          <a:xfrm>
            <a:off x="7614091" y="3531246"/>
            <a:ext cx="21850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Catalyse hétérogène</a:t>
            </a:r>
          </a:p>
          <a:p>
            <a:pPr algn="ctr"/>
            <a:r>
              <a:rPr lang="fr-FR" sz="1400" dirty="0"/>
              <a:t>12h CM, 12h TD - 3 ECTS</a:t>
            </a:r>
          </a:p>
        </p:txBody>
      </p:sp>
      <p:sp>
        <p:nvSpPr>
          <p:cNvPr id="55" name="ZoneTexte 54">
            <a:extLst>
              <a:ext uri="{FF2B5EF4-FFF2-40B4-BE49-F238E27FC236}">
                <a16:creationId xmlns:a16="http://schemas.microsoft.com/office/drawing/2014/main" id="{805EE34E-DE1E-468F-964D-73E207A1E293}"/>
              </a:ext>
            </a:extLst>
          </p:cNvPr>
          <p:cNvSpPr txBox="1"/>
          <p:nvPr/>
        </p:nvSpPr>
        <p:spPr>
          <a:xfrm rot="16200000">
            <a:off x="10482475" y="68019"/>
            <a:ext cx="7216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b="1" dirty="0">
                <a:solidFill>
                  <a:schemeClr val="accent5"/>
                </a:solidFill>
              </a:rPr>
              <a:t>OSUC</a:t>
            </a:r>
          </a:p>
          <a:p>
            <a:pPr algn="ctr"/>
            <a:r>
              <a:rPr lang="fr-FR" b="1" dirty="0">
                <a:solidFill>
                  <a:schemeClr val="accent5"/>
                </a:solidFill>
              </a:rPr>
              <a:t>CPRE</a:t>
            </a:r>
          </a:p>
        </p:txBody>
      </p:sp>
      <p:cxnSp>
        <p:nvCxnSpPr>
          <p:cNvPr id="3" name="Connecteur droit 2"/>
          <p:cNvCxnSpPr/>
          <p:nvPr/>
        </p:nvCxnSpPr>
        <p:spPr>
          <a:xfrm>
            <a:off x="10526753" y="45124"/>
            <a:ext cx="0" cy="8918222"/>
          </a:xfrm>
          <a:prstGeom prst="line">
            <a:avLst/>
          </a:prstGeom>
          <a:ln>
            <a:prstDash val="dash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66" name="Rectangle 65">
            <a:extLst>
              <a:ext uri="{FF2B5EF4-FFF2-40B4-BE49-F238E27FC236}">
                <a16:creationId xmlns:a16="http://schemas.microsoft.com/office/drawing/2014/main" id="{8EBDA6B6-6287-45DC-AEC9-F9FD34583482}"/>
              </a:ext>
            </a:extLst>
          </p:cNvPr>
          <p:cNvSpPr/>
          <p:nvPr/>
        </p:nvSpPr>
        <p:spPr>
          <a:xfrm>
            <a:off x="328654" y="2183246"/>
            <a:ext cx="1900458" cy="636759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7" name="ZoneTexte 66">
            <a:extLst>
              <a:ext uri="{FF2B5EF4-FFF2-40B4-BE49-F238E27FC236}">
                <a16:creationId xmlns:a16="http://schemas.microsoft.com/office/drawing/2014/main" id="{092C63FA-8613-46BC-9F00-3BAB5394E080}"/>
              </a:ext>
            </a:extLst>
          </p:cNvPr>
          <p:cNvSpPr txBox="1"/>
          <p:nvPr/>
        </p:nvSpPr>
        <p:spPr>
          <a:xfrm>
            <a:off x="170357" y="2192159"/>
            <a:ext cx="2230686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err="1"/>
              <a:t>Pratique.Synth.Orga</a:t>
            </a:r>
            <a:endParaRPr lang="fr-FR" dirty="0"/>
          </a:p>
          <a:p>
            <a:pPr algn="ctr"/>
            <a:r>
              <a:rPr lang="fr-FR" sz="1600" b="1" dirty="0"/>
              <a:t>32h TP</a:t>
            </a:r>
            <a:r>
              <a:rPr lang="fr-FR" sz="1600" dirty="0"/>
              <a:t>, 3 ECTS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8813FD26-2795-22B5-AC6F-108A7C65D85A}"/>
              </a:ext>
            </a:extLst>
          </p:cNvPr>
          <p:cNvSpPr/>
          <p:nvPr/>
        </p:nvSpPr>
        <p:spPr>
          <a:xfrm>
            <a:off x="5214326" y="4190831"/>
            <a:ext cx="5051037" cy="709284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ZoneTexte 36">
            <a:extLst>
              <a:ext uri="{FF2B5EF4-FFF2-40B4-BE49-F238E27FC236}">
                <a16:creationId xmlns:a16="http://schemas.microsoft.com/office/drawing/2014/main" id="{4C91B00E-435A-9608-0DC3-53B2694E694F}"/>
              </a:ext>
            </a:extLst>
          </p:cNvPr>
          <p:cNvSpPr txBox="1"/>
          <p:nvPr/>
        </p:nvSpPr>
        <p:spPr>
          <a:xfrm>
            <a:off x="6290433" y="4205202"/>
            <a:ext cx="2101992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rgbClr val="FF0000"/>
                </a:solidFill>
              </a:rPr>
              <a:t>Matériaux</a:t>
            </a:r>
          </a:p>
          <a:p>
            <a:pPr algn="ctr"/>
            <a:r>
              <a:rPr lang="fr-FR" sz="1600" dirty="0">
                <a:solidFill>
                  <a:srgbClr val="FF0000"/>
                </a:solidFill>
              </a:rPr>
              <a:t>16 h TD 2 ECTS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E9E2CE9-4B01-4C43-B5BD-6501FE8F899B}"/>
              </a:ext>
            </a:extLst>
          </p:cNvPr>
          <p:cNvSpPr/>
          <p:nvPr/>
        </p:nvSpPr>
        <p:spPr>
          <a:xfrm>
            <a:off x="318618" y="7613320"/>
            <a:ext cx="10071340" cy="57600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245A44FA-D36A-4B91-8E26-36B1188BD064}"/>
              </a:ext>
            </a:extLst>
          </p:cNvPr>
          <p:cNvSpPr txBox="1"/>
          <p:nvPr/>
        </p:nvSpPr>
        <p:spPr>
          <a:xfrm>
            <a:off x="4648755" y="7561766"/>
            <a:ext cx="19955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/>
              <a:t>Anglais scientifique</a:t>
            </a:r>
          </a:p>
          <a:p>
            <a:pPr algn="ctr"/>
            <a:r>
              <a:rPr lang="fr-FR" dirty="0"/>
              <a:t>20h TD - 2 ECTS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D8E1C43-B1E0-4705-8EE7-29188DE306E6}"/>
              </a:ext>
            </a:extLst>
          </p:cNvPr>
          <p:cNvSpPr/>
          <p:nvPr/>
        </p:nvSpPr>
        <p:spPr>
          <a:xfrm>
            <a:off x="317067" y="8224326"/>
            <a:ext cx="10072889" cy="612000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721EA18C-90A7-4124-8CCB-3D025AB1D543}"/>
              </a:ext>
            </a:extLst>
          </p:cNvPr>
          <p:cNvSpPr txBox="1"/>
          <p:nvPr/>
        </p:nvSpPr>
        <p:spPr>
          <a:xfrm>
            <a:off x="1868235" y="8202935"/>
            <a:ext cx="75545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Insertion professionnelle dans les industries chimiques 1</a:t>
            </a:r>
          </a:p>
          <a:p>
            <a:pPr algn="ctr"/>
            <a:r>
              <a:rPr lang="fr-FR" dirty="0"/>
              <a:t>18h CM - 6h TD - 2 ECTS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58DCD96-131D-4C57-A055-EE836F2EE911}"/>
              </a:ext>
            </a:extLst>
          </p:cNvPr>
          <p:cNvSpPr/>
          <p:nvPr/>
        </p:nvSpPr>
        <p:spPr>
          <a:xfrm>
            <a:off x="307193" y="2854692"/>
            <a:ext cx="6732000" cy="636758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32100795-1236-4EE6-9DDC-DCE59F253889}"/>
              </a:ext>
            </a:extLst>
          </p:cNvPr>
          <p:cNvSpPr txBox="1"/>
          <p:nvPr/>
        </p:nvSpPr>
        <p:spPr>
          <a:xfrm>
            <a:off x="1116141" y="2831256"/>
            <a:ext cx="53246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Biochimie</a:t>
            </a:r>
          </a:p>
          <a:p>
            <a:pPr algn="ctr"/>
            <a:r>
              <a:rPr lang="fr-FR" dirty="0"/>
              <a:t>14h CM, 8h TD - 3 ECTS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A44B1CE-6DA7-4604-BC36-136754D0DFAD}"/>
              </a:ext>
            </a:extLst>
          </p:cNvPr>
          <p:cNvSpPr/>
          <p:nvPr/>
        </p:nvSpPr>
        <p:spPr>
          <a:xfrm>
            <a:off x="307194" y="3533829"/>
            <a:ext cx="6731999" cy="636758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/>
              </a:gs>
            </a:gsLst>
            <a:lin ang="0" scaled="1"/>
            <a:tileRect/>
          </a:gra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99A546B7-24F3-4321-AC21-8249B68D7AFF}"/>
              </a:ext>
            </a:extLst>
          </p:cNvPr>
          <p:cNvSpPr txBox="1"/>
          <p:nvPr/>
        </p:nvSpPr>
        <p:spPr>
          <a:xfrm>
            <a:off x="576832" y="3508737"/>
            <a:ext cx="64489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Ouverture internationale 1</a:t>
            </a:r>
          </a:p>
          <a:p>
            <a:pPr algn="ctr"/>
            <a:r>
              <a:rPr lang="fr-FR" dirty="0"/>
              <a:t>15h CM - 2 ECTS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CF293EA6-EAC0-45BA-9FF3-7F8DB00A7D1E}"/>
              </a:ext>
            </a:extLst>
          </p:cNvPr>
          <p:cNvSpPr/>
          <p:nvPr/>
        </p:nvSpPr>
        <p:spPr>
          <a:xfrm>
            <a:off x="2732774" y="5634964"/>
            <a:ext cx="7649866" cy="57600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FFB51913-0256-4B74-A904-05E16F95196B}"/>
              </a:ext>
            </a:extLst>
          </p:cNvPr>
          <p:cNvSpPr txBox="1"/>
          <p:nvPr/>
        </p:nvSpPr>
        <p:spPr>
          <a:xfrm>
            <a:off x="2947754" y="5724938"/>
            <a:ext cx="6704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Projet de recherche – étude bibliographique </a:t>
            </a:r>
            <a:r>
              <a:rPr lang="fr-FR" sz="1600" dirty="0"/>
              <a:t>2 ECTS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428687EB-6B9D-4B47-9F4D-299BBDCC0B13}"/>
              </a:ext>
            </a:extLst>
          </p:cNvPr>
          <p:cNvSpPr/>
          <p:nvPr/>
        </p:nvSpPr>
        <p:spPr>
          <a:xfrm>
            <a:off x="5171943" y="4927707"/>
            <a:ext cx="6028010" cy="612000"/>
          </a:xfrm>
          <a:prstGeom prst="rect">
            <a:avLst/>
          </a:prstGeom>
          <a:solidFill>
            <a:srgbClr val="FFFFFF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ZoneTexte 34">
            <a:extLst>
              <a:ext uri="{FF2B5EF4-FFF2-40B4-BE49-F238E27FC236}">
                <a16:creationId xmlns:a16="http://schemas.microsoft.com/office/drawing/2014/main" id="{5600834E-FB3A-4CA6-888C-D75A1A7B8590}"/>
              </a:ext>
            </a:extLst>
          </p:cNvPr>
          <p:cNvSpPr txBox="1"/>
          <p:nvPr/>
        </p:nvSpPr>
        <p:spPr>
          <a:xfrm>
            <a:off x="5311909" y="4900555"/>
            <a:ext cx="47172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Prélèvements et traitements de l’échantillon</a:t>
            </a:r>
          </a:p>
          <a:p>
            <a:pPr algn="ctr"/>
            <a:r>
              <a:rPr lang="fr-FR" dirty="0"/>
              <a:t> eau/air/sol </a:t>
            </a:r>
            <a:r>
              <a:rPr lang="fr-FR" sz="1600" dirty="0"/>
              <a:t>      8h CM, 8h TD    2 ECTS                                                                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60C9B424-A917-4E4A-80F6-CD7F54D73614}"/>
              </a:ext>
            </a:extLst>
          </p:cNvPr>
          <p:cNvSpPr/>
          <p:nvPr/>
        </p:nvSpPr>
        <p:spPr>
          <a:xfrm>
            <a:off x="316562" y="6322978"/>
            <a:ext cx="10066078" cy="57600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ZoneTexte 40">
            <a:extLst>
              <a:ext uri="{FF2B5EF4-FFF2-40B4-BE49-F238E27FC236}">
                <a16:creationId xmlns:a16="http://schemas.microsoft.com/office/drawing/2014/main" id="{FC96DBED-0568-44BE-BD67-9D236BF5E934}"/>
              </a:ext>
            </a:extLst>
          </p:cNvPr>
          <p:cNvSpPr txBox="1"/>
          <p:nvPr/>
        </p:nvSpPr>
        <p:spPr>
          <a:xfrm>
            <a:off x="2818318" y="6273396"/>
            <a:ext cx="49434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Méthodes d’analyse instrumentale 1</a:t>
            </a:r>
          </a:p>
          <a:p>
            <a:pPr algn="ctr"/>
            <a:r>
              <a:rPr lang="fr-FR" dirty="0"/>
              <a:t>28h CM, 20h TD – 7/7/7/7/5 ECTS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4835DD87-B526-4ABA-A49A-25CE42EA2D0D}"/>
              </a:ext>
            </a:extLst>
          </p:cNvPr>
          <p:cNvSpPr/>
          <p:nvPr/>
        </p:nvSpPr>
        <p:spPr>
          <a:xfrm>
            <a:off x="5125305" y="1810883"/>
            <a:ext cx="1900458" cy="93600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ZoneTexte 58">
            <a:extLst>
              <a:ext uri="{FF2B5EF4-FFF2-40B4-BE49-F238E27FC236}">
                <a16:creationId xmlns:a16="http://schemas.microsoft.com/office/drawing/2014/main" id="{36022385-3B1F-41D9-B525-E36EB8220CC4}"/>
              </a:ext>
            </a:extLst>
          </p:cNvPr>
          <p:cNvSpPr txBox="1"/>
          <p:nvPr/>
        </p:nvSpPr>
        <p:spPr>
          <a:xfrm>
            <a:off x="4914335" y="1848422"/>
            <a:ext cx="230042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Anal. Vivant, </a:t>
            </a:r>
            <a:r>
              <a:rPr lang="fr-FR" dirty="0" err="1"/>
              <a:t>spéciat</a:t>
            </a:r>
            <a:r>
              <a:rPr lang="fr-FR" dirty="0"/>
              <a:t>.</a:t>
            </a:r>
          </a:p>
          <a:p>
            <a:pPr algn="ctr"/>
            <a:r>
              <a:rPr lang="fr-FR" sz="1600" dirty="0"/>
              <a:t>8h CM, 6h TD</a:t>
            </a:r>
          </a:p>
          <a:p>
            <a:pPr algn="ctr"/>
            <a:r>
              <a:rPr lang="fr-FR" sz="1600" dirty="0"/>
              <a:t>3 ECTS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5A7D886C-6367-4FD7-B682-F960B4115102}"/>
              </a:ext>
            </a:extLst>
          </p:cNvPr>
          <p:cNvSpPr/>
          <p:nvPr/>
        </p:nvSpPr>
        <p:spPr>
          <a:xfrm>
            <a:off x="312843" y="6954875"/>
            <a:ext cx="10908766" cy="57600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ZoneTexte 60">
            <a:extLst>
              <a:ext uri="{FF2B5EF4-FFF2-40B4-BE49-F238E27FC236}">
                <a16:creationId xmlns:a16="http://schemas.microsoft.com/office/drawing/2014/main" id="{2E6B6B9F-BBFB-4562-BC37-00247E3E76B3}"/>
              </a:ext>
            </a:extLst>
          </p:cNvPr>
          <p:cNvSpPr txBox="1"/>
          <p:nvPr/>
        </p:nvSpPr>
        <p:spPr>
          <a:xfrm>
            <a:off x="3115684" y="6905293"/>
            <a:ext cx="49434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Pratique des méthodes d’analyse instrumentale</a:t>
            </a:r>
          </a:p>
          <a:p>
            <a:pPr algn="ctr"/>
            <a:r>
              <a:rPr lang="fr-FR" b="1" dirty="0"/>
              <a:t>32h TP </a:t>
            </a:r>
            <a:r>
              <a:rPr lang="fr-FR" dirty="0"/>
              <a:t>– 2/2/3/2/2 ECTS (4 </a:t>
            </a:r>
            <a:r>
              <a:rPr lang="fr-FR" dirty="0" err="1"/>
              <a:t>gpes</a:t>
            </a:r>
            <a:r>
              <a:rPr lang="fr-FR" dirty="0"/>
              <a:t>)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1F8C1096-1E05-8937-F5F7-CF104ACB483F}"/>
              </a:ext>
            </a:extLst>
          </p:cNvPr>
          <p:cNvSpPr txBox="1"/>
          <p:nvPr/>
        </p:nvSpPr>
        <p:spPr>
          <a:xfrm>
            <a:off x="6972661" y="823374"/>
            <a:ext cx="194083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 err="1"/>
              <a:t>Mod.Mol</a:t>
            </a:r>
            <a:r>
              <a:rPr lang="fr-FR" sz="1600" dirty="0"/>
              <a:t>. 1</a:t>
            </a:r>
          </a:p>
          <a:p>
            <a:pPr algn="ctr"/>
            <a:r>
              <a:rPr lang="fr-FR" sz="1400" dirty="0"/>
              <a:t>10h CM, 12h TD, 3 ECTS</a:t>
            </a:r>
          </a:p>
        </p:txBody>
      </p:sp>
    </p:spTree>
    <p:extLst>
      <p:ext uri="{BB962C8B-B14F-4D97-AF65-F5344CB8AC3E}">
        <p14:creationId xmlns:p14="http://schemas.microsoft.com/office/powerpoint/2010/main" val="9304533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Rectangle : coins arrondis 73">
            <a:extLst>
              <a:ext uri="{FF2B5EF4-FFF2-40B4-BE49-F238E27FC236}">
                <a16:creationId xmlns:a16="http://schemas.microsoft.com/office/drawing/2014/main" id="{BB8C2387-74EB-424D-B307-1C5DC0302B5B}"/>
              </a:ext>
            </a:extLst>
          </p:cNvPr>
          <p:cNvSpPr/>
          <p:nvPr/>
        </p:nvSpPr>
        <p:spPr>
          <a:xfrm>
            <a:off x="7377288" y="752020"/>
            <a:ext cx="3068423" cy="8172000"/>
          </a:xfrm>
          <a:prstGeom prst="roundRect">
            <a:avLst>
              <a:gd name="adj" fmla="val 8386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55AE04A9-E40D-4CE0-A139-C3A7AB10786C}"/>
              </a:ext>
            </a:extLst>
          </p:cNvPr>
          <p:cNvSpPr txBox="1"/>
          <p:nvPr/>
        </p:nvSpPr>
        <p:spPr>
          <a:xfrm>
            <a:off x="225268" y="72362"/>
            <a:ext cx="1774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M1 semestre 2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F9B629B9-B223-4923-B5D5-02D98DCE6455}"/>
              </a:ext>
            </a:extLst>
          </p:cNvPr>
          <p:cNvSpPr txBox="1"/>
          <p:nvPr/>
        </p:nvSpPr>
        <p:spPr>
          <a:xfrm>
            <a:off x="1120410" y="387062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b="1" dirty="0">
                <a:solidFill>
                  <a:schemeClr val="accent1">
                    <a:lumMod val="50000"/>
                  </a:schemeClr>
                </a:solidFill>
              </a:rPr>
              <a:t>COT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C64B836B-697E-4E28-8122-9569B9E4BB31}"/>
              </a:ext>
            </a:extLst>
          </p:cNvPr>
          <p:cNvSpPr txBox="1"/>
          <p:nvPr/>
        </p:nvSpPr>
        <p:spPr>
          <a:xfrm>
            <a:off x="5806813" y="385458"/>
            <a:ext cx="825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b="1" dirty="0">
                <a:solidFill>
                  <a:schemeClr val="accent2">
                    <a:lumMod val="50000"/>
                  </a:schemeClr>
                </a:solidFill>
              </a:rPr>
              <a:t>C2AQ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80854EC7-931C-4182-B36F-A9BE3CE341A5}"/>
              </a:ext>
            </a:extLst>
          </p:cNvPr>
          <p:cNvSpPr txBox="1"/>
          <p:nvPr/>
        </p:nvSpPr>
        <p:spPr>
          <a:xfrm>
            <a:off x="3614097" y="378619"/>
            <a:ext cx="5180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b="1" dirty="0">
                <a:solidFill>
                  <a:schemeClr val="accent3">
                    <a:lumMod val="50000"/>
                  </a:schemeClr>
                </a:solidFill>
              </a:rPr>
              <a:t>BC</a:t>
            </a:r>
          </a:p>
        </p:txBody>
      </p:sp>
      <p:sp>
        <p:nvSpPr>
          <p:cNvPr id="8" name="Rectangle : coins arrondis 7">
            <a:extLst>
              <a:ext uri="{FF2B5EF4-FFF2-40B4-BE49-F238E27FC236}">
                <a16:creationId xmlns:a16="http://schemas.microsoft.com/office/drawing/2014/main" id="{5B4BB788-99E6-4A2C-B5A0-048CAD546052}"/>
              </a:ext>
            </a:extLst>
          </p:cNvPr>
          <p:cNvSpPr/>
          <p:nvPr/>
        </p:nvSpPr>
        <p:spPr>
          <a:xfrm>
            <a:off x="195774" y="726142"/>
            <a:ext cx="2160000" cy="8028000"/>
          </a:xfrm>
          <a:prstGeom prst="roundRect">
            <a:avLst>
              <a:gd name="adj" fmla="val 10566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 : coins arrondis 8">
            <a:extLst>
              <a:ext uri="{FF2B5EF4-FFF2-40B4-BE49-F238E27FC236}">
                <a16:creationId xmlns:a16="http://schemas.microsoft.com/office/drawing/2014/main" id="{8317B89E-503F-4FA1-B825-8EBD35BAAD13}"/>
              </a:ext>
            </a:extLst>
          </p:cNvPr>
          <p:cNvSpPr/>
          <p:nvPr/>
        </p:nvSpPr>
        <p:spPr>
          <a:xfrm>
            <a:off x="4982925" y="726142"/>
            <a:ext cx="2160000" cy="8028000"/>
          </a:xfrm>
          <a:prstGeom prst="roundRect">
            <a:avLst>
              <a:gd name="adj" fmla="val 10566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 : coins arrondis 9">
            <a:extLst>
              <a:ext uri="{FF2B5EF4-FFF2-40B4-BE49-F238E27FC236}">
                <a16:creationId xmlns:a16="http://schemas.microsoft.com/office/drawing/2014/main" id="{6529E7F5-A243-4E1C-BFD5-EA55E70E316B}"/>
              </a:ext>
            </a:extLst>
          </p:cNvPr>
          <p:cNvSpPr/>
          <p:nvPr/>
        </p:nvSpPr>
        <p:spPr>
          <a:xfrm>
            <a:off x="2592919" y="735767"/>
            <a:ext cx="2160000" cy="8028000"/>
          </a:xfrm>
          <a:prstGeom prst="roundRect">
            <a:avLst>
              <a:gd name="adj" fmla="val 10566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E04010C-5BDF-45F4-A31F-565BF6A7AAC9}"/>
              </a:ext>
            </a:extLst>
          </p:cNvPr>
          <p:cNvSpPr/>
          <p:nvPr/>
        </p:nvSpPr>
        <p:spPr>
          <a:xfrm>
            <a:off x="292841" y="5367591"/>
            <a:ext cx="6732000" cy="57600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DED035AC-2B93-48CD-93D3-1757A2F60B48}"/>
              </a:ext>
            </a:extLst>
          </p:cNvPr>
          <p:cNvSpPr txBox="1"/>
          <p:nvPr/>
        </p:nvSpPr>
        <p:spPr>
          <a:xfrm>
            <a:off x="917208" y="5318918"/>
            <a:ext cx="5647657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Biochimie, Biomédicaments, interactions ligand-récepteur</a:t>
            </a:r>
          </a:p>
          <a:p>
            <a:pPr algn="ctr"/>
            <a:r>
              <a:rPr lang="fr-FR" sz="1600" dirty="0"/>
              <a:t>14h CM, 8h TD – 2 ECTS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ED6BF70-5615-4F1D-9EB5-FF9E61A27901}"/>
              </a:ext>
            </a:extLst>
          </p:cNvPr>
          <p:cNvSpPr/>
          <p:nvPr/>
        </p:nvSpPr>
        <p:spPr>
          <a:xfrm>
            <a:off x="299371" y="6024073"/>
            <a:ext cx="6725470" cy="576000"/>
          </a:xfrm>
          <a:prstGeom prst="rect">
            <a:avLst/>
          </a:prstGeom>
          <a:solidFill>
            <a:srgbClr val="FFFFFF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F518B7E2-C1EC-462B-A173-42D2086CDC38}"/>
              </a:ext>
            </a:extLst>
          </p:cNvPr>
          <p:cNvSpPr txBox="1"/>
          <p:nvPr/>
        </p:nvSpPr>
        <p:spPr>
          <a:xfrm>
            <a:off x="1652361" y="6007608"/>
            <a:ext cx="5126811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Ouverture internationale 2</a:t>
            </a:r>
          </a:p>
          <a:p>
            <a:pPr algn="ctr"/>
            <a:r>
              <a:rPr lang="fr-FR" sz="1600" dirty="0"/>
              <a:t>15h CM - 2 ECTS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6B75C1D-08F7-4434-9EEB-D88B5EF310AE}"/>
              </a:ext>
            </a:extLst>
          </p:cNvPr>
          <p:cNvSpPr/>
          <p:nvPr/>
        </p:nvSpPr>
        <p:spPr>
          <a:xfrm>
            <a:off x="324291" y="2836197"/>
            <a:ext cx="1900458" cy="615553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44000B83-987B-4702-AC06-B824DAA2D7D2}"/>
              </a:ext>
            </a:extLst>
          </p:cNvPr>
          <p:cNvSpPr txBox="1"/>
          <p:nvPr/>
        </p:nvSpPr>
        <p:spPr>
          <a:xfrm>
            <a:off x="149241" y="2826561"/>
            <a:ext cx="242723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err="1"/>
              <a:t>Hétéroéléments</a:t>
            </a:r>
            <a:endParaRPr lang="fr-FR" dirty="0"/>
          </a:p>
          <a:p>
            <a:pPr algn="ctr"/>
            <a:r>
              <a:rPr lang="fr-FR" sz="1600" dirty="0"/>
              <a:t>8h CM, 8h TD - 2 ECTS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398B909-B9CB-4622-B28D-41DF00FE68E6}"/>
              </a:ext>
            </a:extLst>
          </p:cNvPr>
          <p:cNvSpPr/>
          <p:nvPr/>
        </p:nvSpPr>
        <p:spPr>
          <a:xfrm>
            <a:off x="324291" y="852839"/>
            <a:ext cx="1900458" cy="61200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0CE28471-CECE-478D-809B-56B0EC4DEF7B}"/>
              </a:ext>
            </a:extLst>
          </p:cNvPr>
          <p:cNvSpPr txBox="1"/>
          <p:nvPr/>
        </p:nvSpPr>
        <p:spPr>
          <a:xfrm>
            <a:off x="174857" y="830185"/>
            <a:ext cx="2213706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err="1"/>
              <a:t>ModMol</a:t>
            </a:r>
            <a:r>
              <a:rPr lang="fr-FR" dirty="0"/>
              <a:t> 2</a:t>
            </a:r>
          </a:p>
          <a:p>
            <a:pPr algn="ctr"/>
            <a:r>
              <a:rPr lang="fr-FR" sz="1400" dirty="0"/>
              <a:t>10h CM, 10h TD - </a:t>
            </a:r>
            <a:r>
              <a:rPr lang="fr-FR" sz="1600" dirty="0"/>
              <a:t>2 ECTS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ACAB419E-3F2A-4B0E-8279-50CE48BC04B8}"/>
              </a:ext>
            </a:extLst>
          </p:cNvPr>
          <p:cNvSpPr/>
          <p:nvPr/>
        </p:nvSpPr>
        <p:spPr>
          <a:xfrm>
            <a:off x="2749236" y="2170573"/>
            <a:ext cx="1900458" cy="57600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C79C646-4D61-465C-8986-9B675EC699C9}"/>
              </a:ext>
            </a:extLst>
          </p:cNvPr>
          <p:cNvSpPr/>
          <p:nvPr/>
        </p:nvSpPr>
        <p:spPr>
          <a:xfrm>
            <a:off x="2739064" y="1517003"/>
            <a:ext cx="6115333" cy="57600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037F6701-0215-4702-90CE-035DD872AC38}"/>
              </a:ext>
            </a:extLst>
          </p:cNvPr>
          <p:cNvSpPr txBox="1"/>
          <p:nvPr/>
        </p:nvSpPr>
        <p:spPr>
          <a:xfrm>
            <a:off x="4445374" y="1482429"/>
            <a:ext cx="3876027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Validation et qualification</a:t>
            </a:r>
          </a:p>
          <a:p>
            <a:pPr algn="ctr"/>
            <a:r>
              <a:rPr lang="fr-FR" sz="1600" dirty="0"/>
              <a:t>12h CM, 12h TD - 2 ECTS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E4165FFE-E96A-4DC8-A25C-34198D643E46}"/>
              </a:ext>
            </a:extLst>
          </p:cNvPr>
          <p:cNvSpPr/>
          <p:nvPr/>
        </p:nvSpPr>
        <p:spPr>
          <a:xfrm>
            <a:off x="302496" y="6662987"/>
            <a:ext cx="10003906" cy="57600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8C33738F-0081-40B2-854B-E4E0850F617D}"/>
              </a:ext>
            </a:extLst>
          </p:cNvPr>
          <p:cNvSpPr txBox="1"/>
          <p:nvPr/>
        </p:nvSpPr>
        <p:spPr>
          <a:xfrm>
            <a:off x="917208" y="6666874"/>
            <a:ext cx="8545566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Pratiques expérimentales liées à la recherche</a:t>
            </a:r>
          </a:p>
          <a:p>
            <a:pPr algn="ctr"/>
            <a:r>
              <a:rPr lang="fr-FR" sz="1600" b="1" dirty="0"/>
              <a:t>32 h TP </a:t>
            </a:r>
            <a:r>
              <a:rPr lang="fr-FR" sz="1600" dirty="0"/>
              <a:t>– 2 ECTS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EAFF2A9D-9EAE-46FD-813F-0F9B7F02600B}"/>
              </a:ext>
            </a:extLst>
          </p:cNvPr>
          <p:cNvSpPr/>
          <p:nvPr/>
        </p:nvSpPr>
        <p:spPr>
          <a:xfrm>
            <a:off x="296106" y="4726797"/>
            <a:ext cx="6732000" cy="57600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8D07CECD-1EF5-449D-80E7-D6781DB094FE}"/>
              </a:ext>
            </a:extLst>
          </p:cNvPr>
          <p:cNvSpPr txBox="1"/>
          <p:nvPr/>
        </p:nvSpPr>
        <p:spPr>
          <a:xfrm>
            <a:off x="461674" y="4708196"/>
            <a:ext cx="6445835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Formulation – Vectorisation</a:t>
            </a:r>
          </a:p>
          <a:p>
            <a:pPr algn="ctr"/>
            <a:r>
              <a:rPr lang="fr-FR" sz="1600" dirty="0"/>
              <a:t>18h CM, 6h TD - 2  ECTS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BC53D800-830E-4104-A185-121ACB9B124C}"/>
              </a:ext>
            </a:extLst>
          </p:cNvPr>
          <p:cNvSpPr/>
          <p:nvPr/>
        </p:nvSpPr>
        <p:spPr>
          <a:xfrm>
            <a:off x="331481" y="1533236"/>
            <a:ext cx="1900458" cy="57600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ZoneTexte 34">
            <a:extLst>
              <a:ext uri="{FF2B5EF4-FFF2-40B4-BE49-F238E27FC236}">
                <a16:creationId xmlns:a16="http://schemas.microsoft.com/office/drawing/2014/main" id="{44FD78BC-3424-4AD0-A5CC-898CE6B4E84B}"/>
              </a:ext>
            </a:extLst>
          </p:cNvPr>
          <p:cNvSpPr txBox="1"/>
          <p:nvPr/>
        </p:nvSpPr>
        <p:spPr>
          <a:xfrm>
            <a:off x="87630" y="1538123"/>
            <a:ext cx="23289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err="1"/>
              <a:t>Nouv.tech.Synth</a:t>
            </a:r>
            <a:r>
              <a:rPr lang="fr-FR" dirty="0"/>
              <a:t>.</a:t>
            </a:r>
          </a:p>
          <a:p>
            <a:pPr algn="ctr"/>
            <a:r>
              <a:rPr lang="fr-FR" sz="1400" dirty="0"/>
              <a:t>6h CM, 6h TD - 2 ECTS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054ACA08-E760-48AC-A5DD-071E87ED5B18}"/>
              </a:ext>
            </a:extLst>
          </p:cNvPr>
          <p:cNvSpPr/>
          <p:nvPr/>
        </p:nvSpPr>
        <p:spPr>
          <a:xfrm>
            <a:off x="2742199" y="856081"/>
            <a:ext cx="7554548" cy="57600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ZoneTexte 36">
            <a:extLst>
              <a:ext uri="{FF2B5EF4-FFF2-40B4-BE49-F238E27FC236}">
                <a16:creationId xmlns:a16="http://schemas.microsoft.com/office/drawing/2014/main" id="{0B8ABA60-F2E6-4045-8B64-3E0C7D2F7AD8}"/>
              </a:ext>
            </a:extLst>
          </p:cNvPr>
          <p:cNvSpPr txBox="1"/>
          <p:nvPr/>
        </p:nvSpPr>
        <p:spPr>
          <a:xfrm>
            <a:off x="2892032" y="816675"/>
            <a:ext cx="6115333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Analyse de données 1</a:t>
            </a:r>
          </a:p>
          <a:p>
            <a:pPr algn="ctr"/>
            <a:r>
              <a:rPr lang="fr-FR" sz="1600" dirty="0"/>
              <a:t>12h CM, 12h TD – 2 ECTS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E79B5286-104D-40CB-B403-BC0B7FBA7B5F}"/>
              </a:ext>
            </a:extLst>
          </p:cNvPr>
          <p:cNvSpPr/>
          <p:nvPr/>
        </p:nvSpPr>
        <p:spPr>
          <a:xfrm>
            <a:off x="2741605" y="2796535"/>
            <a:ext cx="1900458" cy="64800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ZoneTexte 38">
            <a:extLst>
              <a:ext uri="{FF2B5EF4-FFF2-40B4-BE49-F238E27FC236}">
                <a16:creationId xmlns:a16="http://schemas.microsoft.com/office/drawing/2014/main" id="{B0178049-FCB5-446D-BFC8-A7B2D5A709CD}"/>
              </a:ext>
            </a:extLst>
          </p:cNvPr>
          <p:cNvSpPr txBox="1"/>
          <p:nvPr/>
        </p:nvSpPr>
        <p:spPr>
          <a:xfrm>
            <a:off x="2618406" y="2168351"/>
            <a:ext cx="21190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Tests activité</a:t>
            </a:r>
          </a:p>
          <a:p>
            <a:pPr algn="ctr"/>
            <a:r>
              <a:rPr lang="fr-FR" sz="1400" dirty="0"/>
              <a:t>12h CM, </a:t>
            </a:r>
            <a:r>
              <a:rPr lang="fr-FR" sz="1400" b="1" dirty="0"/>
              <a:t>24h TP</a:t>
            </a:r>
            <a:r>
              <a:rPr lang="fr-FR" sz="1400" dirty="0"/>
              <a:t> - 2 ECTS</a:t>
            </a:r>
          </a:p>
        </p:txBody>
      </p:sp>
      <p:sp>
        <p:nvSpPr>
          <p:cNvPr id="40" name="ZoneTexte 39">
            <a:extLst>
              <a:ext uri="{FF2B5EF4-FFF2-40B4-BE49-F238E27FC236}">
                <a16:creationId xmlns:a16="http://schemas.microsoft.com/office/drawing/2014/main" id="{5F979064-3FD3-4944-A0C8-52B7E0CF3CF8}"/>
              </a:ext>
            </a:extLst>
          </p:cNvPr>
          <p:cNvSpPr txBox="1"/>
          <p:nvPr/>
        </p:nvSpPr>
        <p:spPr>
          <a:xfrm>
            <a:off x="2694910" y="2842723"/>
            <a:ext cx="19509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Formulation</a:t>
            </a:r>
          </a:p>
          <a:p>
            <a:pPr algn="ctr"/>
            <a:r>
              <a:rPr lang="fr-FR" sz="1400" dirty="0"/>
              <a:t>12h CM, </a:t>
            </a:r>
            <a:r>
              <a:rPr lang="fr-FR" sz="1400" b="1" dirty="0"/>
              <a:t>16h TP</a:t>
            </a:r>
            <a:r>
              <a:rPr lang="fr-FR" sz="1400" dirty="0"/>
              <a:t> - 2 ECTS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64FFD984-2C98-4674-940A-E55BFA7AFA8C}"/>
              </a:ext>
            </a:extLst>
          </p:cNvPr>
          <p:cNvSpPr/>
          <p:nvPr/>
        </p:nvSpPr>
        <p:spPr>
          <a:xfrm>
            <a:off x="9019177" y="1471852"/>
            <a:ext cx="3678331" cy="770867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ZoneTexte 43">
            <a:extLst>
              <a:ext uri="{FF2B5EF4-FFF2-40B4-BE49-F238E27FC236}">
                <a16:creationId xmlns:a16="http://schemas.microsoft.com/office/drawing/2014/main" id="{0249E499-10F0-4E0A-8CED-7573B14A1ED9}"/>
              </a:ext>
            </a:extLst>
          </p:cNvPr>
          <p:cNvSpPr txBox="1"/>
          <p:nvPr/>
        </p:nvSpPr>
        <p:spPr>
          <a:xfrm>
            <a:off x="9019177" y="1517787"/>
            <a:ext cx="33160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err="1"/>
              <a:t>Spectro.molécul</a:t>
            </a:r>
            <a:r>
              <a:rPr lang="fr-FR" dirty="0"/>
              <a:t>. et photochimie</a:t>
            </a:r>
          </a:p>
          <a:p>
            <a:pPr algn="ctr"/>
            <a:r>
              <a:rPr lang="fr-FR" dirty="0"/>
              <a:t>12h CM, 12h TD - 3 ECTS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9114CD14-4787-4AAB-A239-E0D3FFBDF0C2}"/>
              </a:ext>
            </a:extLst>
          </p:cNvPr>
          <p:cNvSpPr/>
          <p:nvPr/>
        </p:nvSpPr>
        <p:spPr>
          <a:xfrm>
            <a:off x="7499134" y="5815207"/>
            <a:ext cx="3667331" cy="786018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ZoneTexte 45">
            <a:extLst>
              <a:ext uri="{FF2B5EF4-FFF2-40B4-BE49-F238E27FC236}">
                <a16:creationId xmlns:a16="http://schemas.microsoft.com/office/drawing/2014/main" id="{19A60722-CC5F-47F0-91AE-F23B801D279E}"/>
              </a:ext>
            </a:extLst>
          </p:cNvPr>
          <p:cNvSpPr txBox="1"/>
          <p:nvPr/>
        </p:nvSpPr>
        <p:spPr>
          <a:xfrm>
            <a:off x="7572312" y="5858179"/>
            <a:ext cx="28935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Energie et risques chimiques</a:t>
            </a:r>
          </a:p>
          <a:p>
            <a:pPr algn="ctr"/>
            <a:r>
              <a:rPr lang="fr-FR" dirty="0"/>
              <a:t>12h CM, 12h TD - 2 ECTS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24576A40-AB5C-476E-8B71-D3164FF38310}"/>
              </a:ext>
            </a:extLst>
          </p:cNvPr>
          <p:cNvSpPr/>
          <p:nvPr/>
        </p:nvSpPr>
        <p:spPr>
          <a:xfrm>
            <a:off x="307328" y="7318009"/>
            <a:ext cx="9999073" cy="57600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ZoneTexte 59">
            <a:extLst>
              <a:ext uri="{FF2B5EF4-FFF2-40B4-BE49-F238E27FC236}">
                <a16:creationId xmlns:a16="http://schemas.microsoft.com/office/drawing/2014/main" id="{1A0FAF35-181A-42FF-94E4-C5E788AC70F2}"/>
              </a:ext>
            </a:extLst>
          </p:cNvPr>
          <p:cNvSpPr txBox="1"/>
          <p:nvPr/>
        </p:nvSpPr>
        <p:spPr>
          <a:xfrm>
            <a:off x="3839803" y="7278900"/>
            <a:ext cx="19955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/>
              <a:t>Anglais scientifique</a:t>
            </a:r>
          </a:p>
          <a:p>
            <a:pPr algn="ctr"/>
            <a:r>
              <a:rPr lang="fr-FR" dirty="0"/>
              <a:t>20h TD - 2 ECTS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4C034002-B98E-4636-BF55-F34DDB1B9AA5}"/>
              </a:ext>
            </a:extLst>
          </p:cNvPr>
          <p:cNvSpPr/>
          <p:nvPr/>
        </p:nvSpPr>
        <p:spPr>
          <a:xfrm>
            <a:off x="302497" y="7998331"/>
            <a:ext cx="10863965" cy="682862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ZoneTexte 55">
            <a:extLst>
              <a:ext uri="{FF2B5EF4-FFF2-40B4-BE49-F238E27FC236}">
                <a16:creationId xmlns:a16="http://schemas.microsoft.com/office/drawing/2014/main" id="{4528301C-6326-4282-8B9C-53AE5A09CE54}"/>
              </a:ext>
            </a:extLst>
          </p:cNvPr>
          <p:cNvSpPr txBox="1"/>
          <p:nvPr/>
        </p:nvSpPr>
        <p:spPr>
          <a:xfrm>
            <a:off x="2872025" y="7996890"/>
            <a:ext cx="40167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Stage</a:t>
            </a:r>
          </a:p>
          <a:p>
            <a:pPr algn="ctr"/>
            <a:r>
              <a:rPr lang="fr-FR" dirty="0"/>
              <a:t>10 ECTS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B23EF061-1889-47F0-A3FC-3F1545C67763}"/>
              </a:ext>
            </a:extLst>
          </p:cNvPr>
          <p:cNvSpPr/>
          <p:nvPr/>
        </p:nvSpPr>
        <p:spPr>
          <a:xfrm>
            <a:off x="342879" y="2163408"/>
            <a:ext cx="1900458" cy="615553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4" name="ZoneTexte 63">
            <a:extLst>
              <a:ext uri="{FF2B5EF4-FFF2-40B4-BE49-F238E27FC236}">
                <a16:creationId xmlns:a16="http://schemas.microsoft.com/office/drawing/2014/main" id="{7E198606-DF67-40DA-B7F1-94742929E869}"/>
              </a:ext>
            </a:extLst>
          </p:cNvPr>
          <p:cNvSpPr txBox="1"/>
          <p:nvPr/>
        </p:nvSpPr>
        <p:spPr>
          <a:xfrm>
            <a:off x="167829" y="2153772"/>
            <a:ext cx="242723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Chimie </a:t>
            </a:r>
            <a:r>
              <a:rPr lang="fr-FR" dirty="0" err="1"/>
              <a:t>hétéroaromat</a:t>
            </a:r>
            <a:r>
              <a:rPr lang="fr-FR" dirty="0"/>
              <a:t>.</a:t>
            </a:r>
          </a:p>
          <a:p>
            <a:pPr algn="ctr"/>
            <a:r>
              <a:rPr lang="fr-FR" sz="1600" dirty="0"/>
              <a:t>8h CM, 8h TD - 2 ECTS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E79B5286-104D-40CB-B403-BC0B7FBA7B5F}"/>
              </a:ext>
            </a:extLst>
          </p:cNvPr>
          <p:cNvSpPr/>
          <p:nvPr/>
        </p:nvSpPr>
        <p:spPr>
          <a:xfrm>
            <a:off x="5127648" y="2194327"/>
            <a:ext cx="1900458" cy="82545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8" name="ZoneTexte 67">
            <a:extLst>
              <a:ext uri="{FF2B5EF4-FFF2-40B4-BE49-F238E27FC236}">
                <a16:creationId xmlns:a16="http://schemas.microsoft.com/office/drawing/2014/main" id="{5F979064-3FD3-4944-A0C8-52B7E0CF3CF8}"/>
              </a:ext>
            </a:extLst>
          </p:cNvPr>
          <p:cNvSpPr txBox="1"/>
          <p:nvPr/>
        </p:nvSpPr>
        <p:spPr>
          <a:xfrm>
            <a:off x="4899096" y="2169384"/>
            <a:ext cx="232444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Instrumentation anal. et applications</a:t>
            </a:r>
          </a:p>
          <a:p>
            <a:pPr algn="ctr"/>
            <a:r>
              <a:rPr lang="fr-FR" sz="1400" dirty="0"/>
              <a:t>12h CM, 10h TD - 4 ECTS</a:t>
            </a:r>
          </a:p>
        </p:txBody>
      </p:sp>
      <p:sp>
        <p:nvSpPr>
          <p:cNvPr id="71" name="ZoneTexte 70">
            <a:extLst>
              <a:ext uri="{FF2B5EF4-FFF2-40B4-BE49-F238E27FC236}">
                <a16:creationId xmlns:a16="http://schemas.microsoft.com/office/drawing/2014/main" id="{C5C1618F-69E1-4945-A21A-EAF4B0D4A8CC}"/>
              </a:ext>
            </a:extLst>
          </p:cNvPr>
          <p:cNvSpPr txBox="1"/>
          <p:nvPr/>
        </p:nvSpPr>
        <p:spPr>
          <a:xfrm>
            <a:off x="8047456" y="389991"/>
            <a:ext cx="6735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b="1" dirty="0">
                <a:solidFill>
                  <a:schemeClr val="accent6"/>
                </a:solidFill>
              </a:rPr>
              <a:t>D2TE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6B92D361-CC87-4F30-A551-FD39C059D12F}"/>
              </a:ext>
            </a:extLst>
          </p:cNvPr>
          <p:cNvSpPr/>
          <p:nvPr/>
        </p:nvSpPr>
        <p:spPr>
          <a:xfrm>
            <a:off x="292841" y="4085364"/>
            <a:ext cx="10003906" cy="576000"/>
          </a:xfrm>
          <a:prstGeom prst="rect">
            <a:avLst/>
          </a:prstGeom>
          <a:gradFill>
            <a:gsLst>
              <a:gs pos="29000">
                <a:srgbClr val="FFFFFF">
                  <a:alpha val="0"/>
                </a:srgbClr>
              </a:gs>
              <a:gs pos="21000">
                <a:schemeClr val="bg1"/>
              </a:gs>
              <a:gs pos="72000">
                <a:srgbClr val="FFFFFF"/>
              </a:gs>
              <a:gs pos="68000">
                <a:schemeClr val="bg1">
                  <a:alpha val="0"/>
                </a:schemeClr>
              </a:gs>
              <a:gs pos="100000">
                <a:schemeClr val="bg1"/>
              </a:gs>
            </a:gsLst>
            <a:lin ang="0" scaled="1"/>
          </a:gra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ZoneTexte 54">
            <a:extLst>
              <a:ext uri="{FF2B5EF4-FFF2-40B4-BE49-F238E27FC236}">
                <a16:creationId xmlns:a16="http://schemas.microsoft.com/office/drawing/2014/main" id="{6ACA72D4-3525-405A-895B-4E99FA9141E2}"/>
              </a:ext>
            </a:extLst>
          </p:cNvPr>
          <p:cNvSpPr txBox="1"/>
          <p:nvPr/>
        </p:nvSpPr>
        <p:spPr>
          <a:xfrm>
            <a:off x="7834277" y="4061354"/>
            <a:ext cx="242723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Matériaux organiques</a:t>
            </a:r>
          </a:p>
          <a:p>
            <a:pPr algn="ctr"/>
            <a:r>
              <a:rPr lang="fr-FR" sz="1600" dirty="0"/>
              <a:t>10h CM, 6h TD - 2 ECTS</a:t>
            </a:r>
          </a:p>
        </p:txBody>
      </p:sp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BA7B38B4-9D10-4F3E-A9A9-4768247CE040}"/>
              </a:ext>
            </a:extLst>
          </p:cNvPr>
          <p:cNvCxnSpPr/>
          <p:nvPr/>
        </p:nvCxnSpPr>
        <p:spPr>
          <a:xfrm>
            <a:off x="2694910" y="4085364"/>
            <a:ext cx="4448015" cy="576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Connecteur droit 26">
            <a:extLst>
              <a:ext uri="{FF2B5EF4-FFF2-40B4-BE49-F238E27FC236}">
                <a16:creationId xmlns:a16="http://schemas.microsoft.com/office/drawing/2014/main" id="{D8307A60-BEB7-4F71-B934-B55CC451DD3A}"/>
              </a:ext>
            </a:extLst>
          </p:cNvPr>
          <p:cNvCxnSpPr/>
          <p:nvPr/>
        </p:nvCxnSpPr>
        <p:spPr>
          <a:xfrm flipV="1">
            <a:off x="2618406" y="4085364"/>
            <a:ext cx="4524519" cy="576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ZoneTexte 65">
            <a:extLst>
              <a:ext uri="{FF2B5EF4-FFF2-40B4-BE49-F238E27FC236}">
                <a16:creationId xmlns:a16="http://schemas.microsoft.com/office/drawing/2014/main" id="{76F601E7-F44F-4D67-9FDF-C9F8535E866F}"/>
              </a:ext>
            </a:extLst>
          </p:cNvPr>
          <p:cNvSpPr txBox="1"/>
          <p:nvPr/>
        </p:nvSpPr>
        <p:spPr>
          <a:xfrm>
            <a:off x="204935" y="4108183"/>
            <a:ext cx="215083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/>
              <a:t>Matériaux organiques</a:t>
            </a:r>
          </a:p>
          <a:p>
            <a:pPr algn="ctr"/>
            <a:r>
              <a:rPr lang="fr-FR" sz="1400" dirty="0"/>
              <a:t>10h CM, 6h TD - 2 ECTS</a:t>
            </a:r>
          </a:p>
        </p:txBody>
      </p:sp>
      <p:sp>
        <p:nvSpPr>
          <p:cNvPr id="69" name="ZoneTexte 68">
            <a:extLst>
              <a:ext uri="{FF2B5EF4-FFF2-40B4-BE49-F238E27FC236}">
                <a16:creationId xmlns:a16="http://schemas.microsoft.com/office/drawing/2014/main" id="{E9FBFF64-CDF7-43D0-A8EC-8ED508625142}"/>
              </a:ext>
            </a:extLst>
          </p:cNvPr>
          <p:cNvSpPr txBox="1"/>
          <p:nvPr/>
        </p:nvSpPr>
        <p:spPr>
          <a:xfrm rot="16200000">
            <a:off x="10482475" y="68019"/>
            <a:ext cx="7216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b="1" dirty="0">
                <a:solidFill>
                  <a:schemeClr val="accent5"/>
                </a:solidFill>
              </a:rPr>
              <a:t>OSUC</a:t>
            </a:r>
          </a:p>
          <a:p>
            <a:pPr algn="ctr"/>
            <a:r>
              <a:rPr lang="fr-FR" b="1" dirty="0">
                <a:solidFill>
                  <a:schemeClr val="accent5"/>
                </a:solidFill>
              </a:rPr>
              <a:t>CPRE</a:t>
            </a:r>
          </a:p>
        </p:txBody>
      </p:sp>
      <p:cxnSp>
        <p:nvCxnSpPr>
          <p:cNvPr id="70" name="Connecteur droit 69">
            <a:extLst>
              <a:ext uri="{FF2B5EF4-FFF2-40B4-BE49-F238E27FC236}">
                <a16:creationId xmlns:a16="http://schemas.microsoft.com/office/drawing/2014/main" id="{10A27466-7576-445D-BFA9-DD6BC1146684}"/>
              </a:ext>
            </a:extLst>
          </p:cNvPr>
          <p:cNvCxnSpPr/>
          <p:nvPr/>
        </p:nvCxnSpPr>
        <p:spPr>
          <a:xfrm>
            <a:off x="10526753" y="45124"/>
            <a:ext cx="0" cy="8918222"/>
          </a:xfrm>
          <a:prstGeom prst="line">
            <a:avLst/>
          </a:prstGeom>
          <a:ln>
            <a:prstDash val="dash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6" name="Rectangle 5">
            <a:extLst>
              <a:ext uri="{FF2B5EF4-FFF2-40B4-BE49-F238E27FC236}">
                <a16:creationId xmlns:a16="http://schemas.microsoft.com/office/drawing/2014/main" id="{8823ED83-F4D9-01CE-22EF-E1475294C45A}"/>
              </a:ext>
            </a:extLst>
          </p:cNvPr>
          <p:cNvSpPr/>
          <p:nvPr/>
        </p:nvSpPr>
        <p:spPr>
          <a:xfrm>
            <a:off x="5199242" y="3137880"/>
            <a:ext cx="5221984" cy="64800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70435DC8-7F11-6367-F3E6-48CC0E02F291}"/>
              </a:ext>
            </a:extLst>
          </p:cNvPr>
          <p:cNvSpPr txBox="1"/>
          <p:nvPr/>
        </p:nvSpPr>
        <p:spPr>
          <a:xfrm>
            <a:off x="6102033" y="3146938"/>
            <a:ext cx="377671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Electrochimie et analyses thermiques</a:t>
            </a:r>
          </a:p>
          <a:p>
            <a:pPr algn="ctr"/>
            <a:r>
              <a:rPr lang="fr-FR" sz="1600" dirty="0"/>
              <a:t>12h CM, 12h TD - 3 ECTS</a:t>
            </a:r>
          </a:p>
        </p:txBody>
      </p:sp>
    </p:spTree>
    <p:extLst>
      <p:ext uri="{BB962C8B-B14F-4D97-AF65-F5344CB8AC3E}">
        <p14:creationId xmlns:p14="http://schemas.microsoft.com/office/powerpoint/2010/main" val="12058590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Rectangle : coins arrondis 98">
            <a:extLst>
              <a:ext uri="{FF2B5EF4-FFF2-40B4-BE49-F238E27FC236}">
                <a16:creationId xmlns:a16="http://schemas.microsoft.com/office/drawing/2014/main" id="{0A7B4319-7071-4B47-90FD-2F2BD93E2A0B}"/>
              </a:ext>
            </a:extLst>
          </p:cNvPr>
          <p:cNvSpPr/>
          <p:nvPr/>
        </p:nvSpPr>
        <p:spPr>
          <a:xfrm>
            <a:off x="7377288" y="752020"/>
            <a:ext cx="3068423" cy="7556678"/>
          </a:xfrm>
          <a:prstGeom prst="roundRect">
            <a:avLst>
              <a:gd name="adj" fmla="val 8386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0" name="ZoneTexte 99">
            <a:extLst>
              <a:ext uri="{FF2B5EF4-FFF2-40B4-BE49-F238E27FC236}">
                <a16:creationId xmlns:a16="http://schemas.microsoft.com/office/drawing/2014/main" id="{1D9AB1C6-EFB2-4570-91EC-3790E0BA0B78}"/>
              </a:ext>
            </a:extLst>
          </p:cNvPr>
          <p:cNvSpPr txBox="1"/>
          <p:nvPr/>
        </p:nvSpPr>
        <p:spPr>
          <a:xfrm rot="16200000">
            <a:off x="10482475" y="68019"/>
            <a:ext cx="7216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b="1" dirty="0">
                <a:solidFill>
                  <a:schemeClr val="accent5"/>
                </a:solidFill>
              </a:rPr>
              <a:t>OSUC</a:t>
            </a:r>
          </a:p>
          <a:p>
            <a:pPr algn="ctr"/>
            <a:r>
              <a:rPr lang="fr-FR" b="1" dirty="0">
                <a:solidFill>
                  <a:schemeClr val="accent5"/>
                </a:solidFill>
              </a:rPr>
              <a:t>CPRE</a:t>
            </a:r>
          </a:p>
        </p:txBody>
      </p:sp>
      <p:cxnSp>
        <p:nvCxnSpPr>
          <p:cNvPr id="101" name="Connecteur droit 100">
            <a:extLst>
              <a:ext uri="{FF2B5EF4-FFF2-40B4-BE49-F238E27FC236}">
                <a16:creationId xmlns:a16="http://schemas.microsoft.com/office/drawing/2014/main" id="{C368CE18-A84E-4505-81DC-FCF923CA38E0}"/>
              </a:ext>
            </a:extLst>
          </p:cNvPr>
          <p:cNvCxnSpPr/>
          <p:nvPr/>
        </p:nvCxnSpPr>
        <p:spPr>
          <a:xfrm>
            <a:off x="10526753" y="45124"/>
            <a:ext cx="0" cy="8918222"/>
          </a:xfrm>
          <a:prstGeom prst="line">
            <a:avLst/>
          </a:prstGeom>
          <a:ln>
            <a:prstDash val="dash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" name="ZoneTexte 1">
            <a:extLst>
              <a:ext uri="{FF2B5EF4-FFF2-40B4-BE49-F238E27FC236}">
                <a16:creationId xmlns:a16="http://schemas.microsoft.com/office/drawing/2014/main" id="{55AE04A9-E40D-4CE0-A139-C3A7AB10786C}"/>
              </a:ext>
            </a:extLst>
          </p:cNvPr>
          <p:cNvSpPr txBox="1"/>
          <p:nvPr/>
        </p:nvSpPr>
        <p:spPr>
          <a:xfrm>
            <a:off x="225268" y="72362"/>
            <a:ext cx="2364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M2 semestres 1 et 2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F9B629B9-B223-4923-B5D5-02D98DCE6455}"/>
              </a:ext>
            </a:extLst>
          </p:cNvPr>
          <p:cNvSpPr txBox="1"/>
          <p:nvPr/>
        </p:nvSpPr>
        <p:spPr>
          <a:xfrm>
            <a:off x="918521" y="387062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b="1" dirty="0">
                <a:solidFill>
                  <a:schemeClr val="accent1">
                    <a:lumMod val="50000"/>
                  </a:schemeClr>
                </a:solidFill>
              </a:rPr>
              <a:t>COT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C64B836B-697E-4E28-8122-9569B9E4BB31}"/>
              </a:ext>
            </a:extLst>
          </p:cNvPr>
          <p:cNvSpPr txBox="1"/>
          <p:nvPr/>
        </p:nvSpPr>
        <p:spPr>
          <a:xfrm>
            <a:off x="5626189" y="385458"/>
            <a:ext cx="825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b="1" dirty="0">
                <a:solidFill>
                  <a:schemeClr val="accent2">
                    <a:lumMod val="50000"/>
                  </a:schemeClr>
                </a:solidFill>
              </a:rPr>
              <a:t>C2AQ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80854EC7-931C-4182-B36F-A9BE3CE341A5}"/>
              </a:ext>
            </a:extLst>
          </p:cNvPr>
          <p:cNvSpPr txBox="1"/>
          <p:nvPr/>
        </p:nvSpPr>
        <p:spPr>
          <a:xfrm>
            <a:off x="3377028" y="378619"/>
            <a:ext cx="5180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b="1" dirty="0">
                <a:solidFill>
                  <a:schemeClr val="accent3">
                    <a:lumMod val="50000"/>
                  </a:schemeClr>
                </a:solidFill>
              </a:rPr>
              <a:t>BC</a:t>
            </a:r>
          </a:p>
        </p:txBody>
      </p:sp>
      <p:sp>
        <p:nvSpPr>
          <p:cNvPr id="8" name="Rectangle : coins arrondis 7">
            <a:extLst>
              <a:ext uri="{FF2B5EF4-FFF2-40B4-BE49-F238E27FC236}">
                <a16:creationId xmlns:a16="http://schemas.microsoft.com/office/drawing/2014/main" id="{5B4BB788-99E6-4A2C-B5A0-048CAD546052}"/>
              </a:ext>
            </a:extLst>
          </p:cNvPr>
          <p:cNvSpPr/>
          <p:nvPr/>
        </p:nvSpPr>
        <p:spPr>
          <a:xfrm>
            <a:off x="195774" y="726142"/>
            <a:ext cx="2160000" cy="7524000"/>
          </a:xfrm>
          <a:prstGeom prst="roundRect">
            <a:avLst>
              <a:gd name="adj" fmla="val 10566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 : coins arrondis 8">
            <a:extLst>
              <a:ext uri="{FF2B5EF4-FFF2-40B4-BE49-F238E27FC236}">
                <a16:creationId xmlns:a16="http://schemas.microsoft.com/office/drawing/2014/main" id="{8317B89E-503F-4FA1-B825-8EBD35BAAD13}"/>
              </a:ext>
            </a:extLst>
          </p:cNvPr>
          <p:cNvSpPr/>
          <p:nvPr/>
        </p:nvSpPr>
        <p:spPr>
          <a:xfrm>
            <a:off x="4982925" y="726142"/>
            <a:ext cx="2160000" cy="7524000"/>
          </a:xfrm>
          <a:prstGeom prst="roundRect">
            <a:avLst>
              <a:gd name="adj" fmla="val 10566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 : coins arrondis 9">
            <a:extLst>
              <a:ext uri="{FF2B5EF4-FFF2-40B4-BE49-F238E27FC236}">
                <a16:creationId xmlns:a16="http://schemas.microsoft.com/office/drawing/2014/main" id="{6529E7F5-A243-4E1C-BFD5-EA55E70E316B}"/>
              </a:ext>
            </a:extLst>
          </p:cNvPr>
          <p:cNvSpPr/>
          <p:nvPr/>
        </p:nvSpPr>
        <p:spPr>
          <a:xfrm>
            <a:off x="2592919" y="726142"/>
            <a:ext cx="2160000" cy="7524000"/>
          </a:xfrm>
          <a:prstGeom prst="roundRect">
            <a:avLst>
              <a:gd name="adj" fmla="val 10566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D27E46F-E761-4E94-88A2-E6305BDC50A4}"/>
              </a:ext>
            </a:extLst>
          </p:cNvPr>
          <p:cNvSpPr/>
          <p:nvPr/>
        </p:nvSpPr>
        <p:spPr>
          <a:xfrm>
            <a:off x="302497" y="8423984"/>
            <a:ext cx="9091723" cy="551441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3CE13D76-CDE6-45A0-848D-21B1EEC782B6}"/>
              </a:ext>
            </a:extLst>
          </p:cNvPr>
          <p:cNvSpPr txBox="1"/>
          <p:nvPr/>
        </p:nvSpPr>
        <p:spPr>
          <a:xfrm>
            <a:off x="2198352" y="8376431"/>
            <a:ext cx="4016744" cy="54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Stage</a:t>
            </a:r>
          </a:p>
          <a:p>
            <a:pPr algn="ctr"/>
            <a:r>
              <a:rPr lang="fr-FR" dirty="0"/>
              <a:t>6 mois - 30 ECTS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DCBB795-81BE-4ED6-B3F5-F6A87CF5BA37}"/>
              </a:ext>
            </a:extLst>
          </p:cNvPr>
          <p:cNvSpPr/>
          <p:nvPr/>
        </p:nvSpPr>
        <p:spPr>
          <a:xfrm>
            <a:off x="305756" y="7021927"/>
            <a:ext cx="9078732" cy="57600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E65E4CF8-F463-452B-97A2-3FF6E0ABE08B}"/>
              </a:ext>
            </a:extLst>
          </p:cNvPr>
          <p:cNvSpPr txBox="1"/>
          <p:nvPr/>
        </p:nvSpPr>
        <p:spPr>
          <a:xfrm>
            <a:off x="5362296" y="6992296"/>
            <a:ext cx="19955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/>
              <a:t>Anglais scientifique</a:t>
            </a:r>
          </a:p>
          <a:p>
            <a:pPr algn="ctr"/>
            <a:r>
              <a:rPr lang="fr-FR" dirty="0"/>
              <a:t>20h TD - 2 ECTS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0D8BBCF-9073-4324-89DE-93AD05957DC8}"/>
              </a:ext>
            </a:extLst>
          </p:cNvPr>
          <p:cNvSpPr/>
          <p:nvPr/>
        </p:nvSpPr>
        <p:spPr>
          <a:xfrm>
            <a:off x="305778" y="7643705"/>
            <a:ext cx="9078710" cy="561722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35A75479-D536-41DF-9654-959CD06E7A9A}"/>
              </a:ext>
            </a:extLst>
          </p:cNvPr>
          <p:cNvSpPr txBox="1"/>
          <p:nvPr/>
        </p:nvSpPr>
        <p:spPr>
          <a:xfrm>
            <a:off x="1614638" y="7600015"/>
            <a:ext cx="63944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Insertion professionnelle dans les industries chimiques 2</a:t>
            </a:r>
          </a:p>
          <a:p>
            <a:pPr algn="ctr"/>
            <a:r>
              <a:rPr lang="fr-FR" dirty="0"/>
              <a:t>20h CM - 4h TD - 2 ECTS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A101F49-4337-4A38-B3E6-9EB4303BB6A6}"/>
              </a:ext>
            </a:extLst>
          </p:cNvPr>
          <p:cNvSpPr/>
          <p:nvPr/>
        </p:nvSpPr>
        <p:spPr>
          <a:xfrm>
            <a:off x="307373" y="5809064"/>
            <a:ext cx="6713594" cy="576000"/>
          </a:xfrm>
          <a:prstGeom prst="rect">
            <a:avLst/>
          </a:prstGeom>
          <a:solidFill>
            <a:srgbClr val="FFFFFF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CC46F2DF-271C-48B7-95EF-7B0C215C4161}"/>
              </a:ext>
            </a:extLst>
          </p:cNvPr>
          <p:cNvSpPr txBox="1"/>
          <p:nvPr/>
        </p:nvSpPr>
        <p:spPr>
          <a:xfrm>
            <a:off x="1004269" y="5788573"/>
            <a:ext cx="53999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Méthodes d’analyse instrumentale 2</a:t>
            </a:r>
          </a:p>
          <a:p>
            <a:pPr algn="ctr"/>
            <a:r>
              <a:rPr lang="fr-FR" sz="1400" dirty="0"/>
              <a:t>24h CM, 18h TD divisés en 4EC – </a:t>
            </a:r>
            <a:r>
              <a:rPr lang="fr-FR" sz="1400" b="1" dirty="0"/>
              <a:t>4 ECTS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F150A33-D396-41C1-B9D3-9053E3F183A8}"/>
              </a:ext>
            </a:extLst>
          </p:cNvPr>
          <p:cNvSpPr/>
          <p:nvPr/>
        </p:nvSpPr>
        <p:spPr>
          <a:xfrm>
            <a:off x="2714824" y="2064812"/>
            <a:ext cx="1900458" cy="72000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180987B-E9D9-4A39-94B0-BBD25943FF10}"/>
              </a:ext>
            </a:extLst>
          </p:cNvPr>
          <p:cNvSpPr/>
          <p:nvPr/>
        </p:nvSpPr>
        <p:spPr>
          <a:xfrm>
            <a:off x="5099398" y="5165411"/>
            <a:ext cx="3816000" cy="576000"/>
          </a:xfrm>
          <a:prstGeom prst="rect">
            <a:avLst/>
          </a:prstGeom>
          <a:ln w="19050">
            <a:solidFill>
              <a:schemeClr val="accent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B3965A26-F497-4153-982B-0E25E92814C6}"/>
              </a:ext>
            </a:extLst>
          </p:cNvPr>
          <p:cNvSpPr txBox="1"/>
          <p:nvPr/>
        </p:nvSpPr>
        <p:spPr>
          <a:xfrm>
            <a:off x="5483110" y="5154303"/>
            <a:ext cx="31592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>
                <a:solidFill>
                  <a:schemeClr val="accent1"/>
                </a:solidFill>
              </a:rPr>
              <a:t>Démarche Qualité</a:t>
            </a:r>
          </a:p>
          <a:p>
            <a:pPr algn="ctr"/>
            <a:r>
              <a:rPr lang="fr-FR" sz="1600" dirty="0">
                <a:solidFill>
                  <a:schemeClr val="accent1"/>
                </a:solidFill>
              </a:rPr>
              <a:t>28h CM, 10h TD – 4/3 ECTS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56476ADB-A36E-40BB-AED2-28270A915074}"/>
              </a:ext>
            </a:extLst>
          </p:cNvPr>
          <p:cNvSpPr/>
          <p:nvPr/>
        </p:nvSpPr>
        <p:spPr>
          <a:xfrm>
            <a:off x="303217" y="6421414"/>
            <a:ext cx="9091003" cy="57600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887C0F7F-46C4-4C35-A57F-D23633FF1828}"/>
              </a:ext>
            </a:extLst>
          </p:cNvPr>
          <p:cNvSpPr txBox="1"/>
          <p:nvPr/>
        </p:nvSpPr>
        <p:spPr>
          <a:xfrm>
            <a:off x="1813839" y="6380696"/>
            <a:ext cx="6536385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Projet de recherche (FI et FC) ou entreprenariat (FA)</a:t>
            </a:r>
          </a:p>
          <a:p>
            <a:pPr algn="ctr"/>
            <a:r>
              <a:rPr lang="fr-FR" sz="1600" dirty="0"/>
              <a:t>4 ECTS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D5B05F4F-16D0-49C9-9773-48DE043EF3F3}"/>
              </a:ext>
            </a:extLst>
          </p:cNvPr>
          <p:cNvSpPr/>
          <p:nvPr/>
        </p:nvSpPr>
        <p:spPr>
          <a:xfrm>
            <a:off x="2707174" y="805538"/>
            <a:ext cx="7670758" cy="576000"/>
          </a:xfrm>
          <a:prstGeom prst="rect">
            <a:avLst/>
          </a:prstGeom>
          <a:gradFill>
            <a:gsLst>
              <a:gs pos="34000">
                <a:srgbClr val="FFFFFF">
                  <a:alpha val="0"/>
                </a:srgbClr>
              </a:gs>
              <a:gs pos="31000">
                <a:schemeClr val="bg1"/>
              </a:gs>
              <a:gs pos="66000">
                <a:srgbClr val="FFFFFF"/>
              </a:gs>
              <a:gs pos="57000">
                <a:schemeClr val="bg1">
                  <a:alpha val="0"/>
                </a:schemeClr>
              </a:gs>
              <a:gs pos="100000">
                <a:schemeClr val="bg1"/>
              </a:gs>
            </a:gsLst>
            <a:lin ang="0" scaled="1"/>
          </a:gra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3681B45D-5FD8-48BE-95D0-8CE143C5510C}"/>
              </a:ext>
            </a:extLst>
          </p:cNvPr>
          <p:cNvSpPr/>
          <p:nvPr/>
        </p:nvSpPr>
        <p:spPr>
          <a:xfrm>
            <a:off x="7462876" y="1427097"/>
            <a:ext cx="2915056" cy="57600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ZoneTexte 34">
            <a:extLst>
              <a:ext uri="{FF2B5EF4-FFF2-40B4-BE49-F238E27FC236}">
                <a16:creationId xmlns:a16="http://schemas.microsoft.com/office/drawing/2014/main" id="{E4634048-D99C-446F-9D8F-BA83881925F0}"/>
              </a:ext>
            </a:extLst>
          </p:cNvPr>
          <p:cNvSpPr txBox="1"/>
          <p:nvPr/>
        </p:nvSpPr>
        <p:spPr>
          <a:xfrm>
            <a:off x="7415212" y="1399377"/>
            <a:ext cx="3017992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chemeClr val="accent6"/>
                </a:solidFill>
              </a:rPr>
              <a:t>Matériaux pour la dépollution </a:t>
            </a:r>
            <a:r>
              <a:rPr lang="fr-FR" sz="1600" dirty="0">
                <a:solidFill>
                  <a:schemeClr val="accent6"/>
                </a:solidFill>
              </a:rPr>
              <a:t>18h TD - 2 ECTS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0CE2B1F5-098C-4A94-896B-7458661BE04D}"/>
              </a:ext>
            </a:extLst>
          </p:cNvPr>
          <p:cNvSpPr/>
          <p:nvPr/>
        </p:nvSpPr>
        <p:spPr>
          <a:xfrm>
            <a:off x="296093" y="5147951"/>
            <a:ext cx="1900458" cy="57600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ZoneTexte 36">
            <a:extLst>
              <a:ext uri="{FF2B5EF4-FFF2-40B4-BE49-F238E27FC236}">
                <a16:creationId xmlns:a16="http://schemas.microsoft.com/office/drawing/2014/main" id="{F68075DA-1970-4952-B919-4824CA04F078}"/>
              </a:ext>
            </a:extLst>
          </p:cNvPr>
          <p:cNvSpPr txBox="1"/>
          <p:nvPr/>
        </p:nvSpPr>
        <p:spPr>
          <a:xfrm>
            <a:off x="151696" y="5146546"/>
            <a:ext cx="22279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Catalyse </a:t>
            </a:r>
            <a:r>
              <a:rPr lang="fr-FR" dirty="0" err="1"/>
              <a:t>Synth.Asym</a:t>
            </a:r>
            <a:r>
              <a:rPr lang="fr-FR" dirty="0"/>
              <a:t>.</a:t>
            </a:r>
          </a:p>
          <a:p>
            <a:pPr algn="ctr"/>
            <a:r>
              <a:rPr lang="fr-FR" sz="1400" dirty="0"/>
              <a:t>16h CM, 14h TD - 3 </a:t>
            </a:r>
            <a:r>
              <a:rPr lang="fr-FR" sz="1200" dirty="0"/>
              <a:t>ECTS</a:t>
            </a:r>
            <a:endParaRPr lang="fr-FR" sz="1400" dirty="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1BAE0DE1-39ED-47D6-BD90-EBD50E102D00}"/>
              </a:ext>
            </a:extLst>
          </p:cNvPr>
          <p:cNvSpPr/>
          <p:nvPr/>
        </p:nvSpPr>
        <p:spPr>
          <a:xfrm>
            <a:off x="2707706" y="1422917"/>
            <a:ext cx="4329895" cy="57600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ZoneTexte 38">
            <a:extLst>
              <a:ext uri="{FF2B5EF4-FFF2-40B4-BE49-F238E27FC236}">
                <a16:creationId xmlns:a16="http://schemas.microsoft.com/office/drawing/2014/main" id="{56F96CE0-6724-45A4-8557-2DF168B6DC97}"/>
              </a:ext>
            </a:extLst>
          </p:cNvPr>
          <p:cNvSpPr txBox="1"/>
          <p:nvPr/>
        </p:nvSpPr>
        <p:spPr>
          <a:xfrm>
            <a:off x="2625790" y="1380917"/>
            <a:ext cx="4349133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Eco-extraction et Ana. Prod. Nat.</a:t>
            </a:r>
          </a:p>
          <a:p>
            <a:pPr algn="ctr"/>
            <a:r>
              <a:rPr lang="fr-FR" sz="1600" dirty="0"/>
              <a:t>18h CM, 8h TD, </a:t>
            </a:r>
            <a:r>
              <a:rPr lang="fr-FR" sz="1600" b="1" dirty="0"/>
              <a:t>24h TP </a:t>
            </a:r>
            <a:r>
              <a:rPr lang="fr-FR" sz="1600" dirty="0"/>
              <a:t>– 5/4</a:t>
            </a:r>
            <a:r>
              <a:rPr lang="fr-FR" sz="1600" dirty="0">
                <a:solidFill>
                  <a:srgbClr val="FF0000"/>
                </a:solidFill>
              </a:rPr>
              <a:t> </a:t>
            </a:r>
            <a:r>
              <a:rPr lang="fr-FR" sz="1600" dirty="0"/>
              <a:t>ECTS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27F1DB1B-02F3-45EB-B3EC-7DF791F7B5F0}"/>
              </a:ext>
            </a:extLst>
          </p:cNvPr>
          <p:cNvSpPr/>
          <p:nvPr/>
        </p:nvSpPr>
        <p:spPr>
          <a:xfrm>
            <a:off x="2717871" y="2825937"/>
            <a:ext cx="1900458" cy="75600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ZoneTexte 40">
            <a:extLst>
              <a:ext uri="{FF2B5EF4-FFF2-40B4-BE49-F238E27FC236}">
                <a16:creationId xmlns:a16="http://schemas.microsoft.com/office/drawing/2014/main" id="{7AA08443-B071-4FB0-8AC0-63500FBF5D30}"/>
              </a:ext>
            </a:extLst>
          </p:cNvPr>
          <p:cNvSpPr txBox="1"/>
          <p:nvPr/>
        </p:nvSpPr>
        <p:spPr>
          <a:xfrm>
            <a:off x="2674670" y="2011801"/>
            <a:ext cx="196665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Tests </a:t>
            </a:r>
            <a:r>
              <a:rPr lang="fr-FR" dirty="0" err="1"/>
              <a:t>activ.Biol</a:t>
            </a:r>
            <a:r>
              <a:rPr lang="fr-FR" dirty="0"/>
              <a:t>.</a:t>
            </a:r>
          </a:p>
          <a:p>
            <a:pPr algn="ctr"/>
            <a:r>
              <a:rPr lang="fr-FR" sz="1600" dirty="0"/>
              <a:t>16h CM</a:t>
            </a:r>
          </a:p>
          <a:p>
            <a:pPr algn="ctr"/>
            <a:r>
              <a:rPr lang="fr-FR" sz="1400" dirty="0"/>
              <a:t>2 ECTS</a:t>
            </a:r>
          </a:p>
        </p:txBody>
      </p:sp>
      <p:sp>
        <p:nvSpPr>
          <p:cNvPr id="42" name="ZoneTexte 41">
            <a:extLst>
              <a:ext uri="{FF2B5EF4-FFF2-40B4-BE49-F238E27FC236}">
                <a16:creationId xmlns:a16="http://schemas.microsoft.com/office/drawing/2014/main" id="{A55169CA-A2AF-4012-9879-D49D9FC44F11}"/>
              </a:ext>
            </a:extLst>
          </p:cNvPr>
          <p:cNvSpPr txBox="1"/>
          <p:nvPr/>
        </p:nvSpPr>
        <p:spPr>
          <a:xfrm>
            <a:off x="2707896" y="2775490"/>
            <a:ext cx="190045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Formulation</a:t>
            </a:r>
          </a:p>
          <a:p>
            <a:pPr algn="ctr"/>
            <a:r>
              <a:rPr lang="fr-FR" sz="1400" dirty="0"/>
              <a:t>16h CM, 10h TD,</a:t>
            </a:r>
          </a:p>
          <a:p>
            <a:pPr algn="ctr"/>
            <a:r>
              <a:rPr lang="fr-FR" sz="1400" b="1" dirty="0"/>
              <a:t>16h TP</a:t>
            </a:r>
            <a:r>
              <a:rPr lang="fr-FR" sz="1400" dirty="0"/>
              <a:t> - 3 ECTS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CD0BE7B3-01F0-4C14-A06F-7107AF41529D}"/>
              </a:ext>
            </a:extLst>
          </p:cNvPr>
          <p:cNvSpPr/>
          <p:nvPr/>
        </p:nvSpPr>
        <p:spPr>
          <a:xfrm>
            <a:off x="2707174" y="3629410"/>
            <a:ext cx="1900458" cy="75600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ZoneTexte 44">
            <a:extLst>
              <a:ext uri="{FF2B5EF4-FFF2-40B4-BE49-F238E27FC236}">
                <a16:creationId xmlns:a16="http://schemas.microsoft.com/office/drawing/2014/main" id="{057E590B-2174-425E-9118-EE615235283F}"/>
              </a:ext>
            </a:extLst>
          </p:cNvPr>
          <p:cNvSpPr txBox="1"/>
          <p:nvPr/>
        </p:nvSpPr>
        <p:spPr>
          <a:xfrm>
            <a:off x="2654501" y="3604839"/>
            <a:ext cx="199491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err="1"/>
              <a:t>Règlementat.Cosm</a:t>
            </a:r>
            <a:r>
              <a:rPr lang="fr-FR" dirty="0"/>
              <a:t>.</a:t>
            </a:r>
          </a:p>
          <a:p>
            <a:pPr algn="ctr"/>
            <a:r>
              <a:rPr lang="fr-FR" sz="1400" dirty="0"/>
              <a:t>20h CM, 10h TD </a:t>
            </a:r>
          </a:p>
          <a:p>
            <a:pPr algn="ctr"/>
            <a:r>
              <a:rPr lang="fr-FR" sz="1400" dirty="0"/>
              <a:t>3 ECTS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DF1D468A-DEF2-44F9-B426-1C2A2C8FC4AE}"/>
              </a:ext>
            </a:extLst>
          </p:cNvPr>
          <p:cNvSpPr/>
          <p:nvPr/>
        </p:nvSpPr>
        <p:spPr>
          <a:xfrm>
            <a:off x="2712242" y="4450617"/>
            <a:ext cx="1900458" cy="75600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ZoneTexte 48">
            <a:extLst>
              <a:ext uri="{FF2B5EF4-FFF2-40B4-BE49-F238E27FC236}">
                <a16:creationId xmlns:a16="http://schemas.microsoft.com/office/drawing/2014/main" id="{32EF862E-C234-40C7-A403-AB5F2458C693}"/>
              </a:ext>
            </a:extLst>
          </p:cNvPr>
          <p:cNvSpPr txBox="1"/>
          <p:nvPr/>
        </p:nvSpPr>
        <p:spPr>
          <a:xfrm>
            <a:off x="2624107" y="4432552"/>
            <a:ext cx="211561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Sélect. mat. végétale</a:t>
            </a:r>
          </a:p>
          <a:p>
            <a:pPr algn="ctr"/>
            <a:r>
              <a:rPr lang="fr-FR" sz="1400" dirty="0"/>
              <a:t>18h CM, 6h TD</a:t>
            </a:r>
          </a:p>
          <a:p>
            <a:pPr algn="ctr"/>
            <a:r>
              <a:rPr lang="fr-FR" sz="1400" dirty="0"/>
              <a:t>3 ECTS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D26EE705-EC12-4484-87DB-FDE485099075}"/>
              </a:ext>
            </a:extLst>
          </p:cNvPr>
          <p:cNvSpPr/>
          <p:nvPr/>
        </p:nvSpPr>
        <p:spPr>
          <a:xfrm>
            <a:off x="5128158" y="2054122"/>
            <a:ext cx="1900458" cy="72000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A87A6370-B0D9-45C1-8F00-D1F53D7F82CB}"/>
              </a:ext>
            </a:extLst>
          </p:cNvPr>
          <p:cNvSpPr/>
          <p:nvPr/>
        </p:nvSpPr>
        <p:spPr>
          <a:xfrm>
            <a:off x="5131205" y="2841125"/>
            <a:ext cx="1900458" cy="75600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ZoneTexte 51">
            <a:extLst>
              <a:ext uri="{FF2B5EF4-FFF2-40B4-BE49-F238E27FC236}">
                <a16:creationId xmlns:a16="http://schemas.microsoft.com/office/drawing/2014/main" id="{F3DF63A8-D774-4AA1-AD6B-05F1AB227DBD}"/>
              </a:ext>
            </a:extLst>
          </p:cNvPr>
          <p:cNvSpPr txBox="1"/>
          <p:nvPr/>
        </p:nvSpPr>
        <p:spPr>
          <a:xfrm>
            <a:off x="5088004" y="2023689"/>
            <a:ext cx="1966651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Ana. Données 2</a:t>
            </a:r>
          </a:p>
          <a:p>
            <a:pPr algn="ctr"/>
            <a:r>
              <a:rPr lang="fr-FR" sz="1400" dirty="0"/>
              <a:t>12h CM, 12h TD</a:t>
            </a:r>
          </a:p>
          <a:p>
            <a:pPr algn="ctr"/>
            <a:r>
              <a:rPr lang="fr-FR" sz="1400" dirty="0"/>
              <a:t>3 ECTS</a:t>
            </a:r>
          </a:p>
        </p:txBody>
      </p:sp>
      <p:sp>
        <p:nvSpPr>
          <p:cNvPr id="53" name="ZoneTexte 52">
            <a:extLst>
              <a:ext uri="{FF2B5EF4-FFF2-40B4-BE49-F238E27FC236}">
                <a16:creationId xmlns:a16="http://schemas.microsoft.com/office/drawing/2014/main" id="{18C48BE0-8748-4F4A-A9CD-65306573D421}"/>
              </a:ext>
            </a:extLst>
          </p:cNvPr>
          <p:cNvSpPr txBox="1"/>
          <p:nvPr/>
        </p:nvSpPr>
        <p:spPr>
          <a:xfrm>
            <a:off x="5121230" y="2790678"/>
            <a:ext cx="190045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Anal. </a:t>
            </a:r>
            <a:r>
              <a:rPr lang="fr-FR" dirty="0" err="1"/>
              <a:t>pharma.clin</a:t>
            </a:r>
            <a:r>
              <a:rPr lang="fr-FR" dirty="0"/>
              <a:t>.</a:t>
            </a:r>
          </a:p>
          <a:p>
            <a:pPr algn="ctr"/>
            <a:r>
              <a:rPr lang="fr-FR" sz="1400" dirty="0"/>
              <a:t>14h CM, 14h TD,</a:t>
            </a:r>
          </a:p>
          <a:p>
            <a:pPr algn="ctr"/>
            <a:r>
              <a:rPr lang="fr-FR" sz="1400" dirty="0"/>
              <a:t>3 ECTS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38968C73-9F23-406A-8EFE-D0FE801936FC}"/>
              </a:ext>
            </a:extLst>
          </p:cNvPr>
          <p:cNvSpPr/>
          <p:nvPr/>
        </p:nvSpPr>
        <p:spPr>
          <a:xfrm>
            <a:off x="5120508" y="3641297"/>
            <a:ext cx="1900458" cy="79200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ZoneTexte 54">
            <a:extLst>
              <a:ext uri="{FF2B5EF4-FFF2-40B4-BE49-F238E27FC236}">
                <a16:creationId xmlns:a16="http://schemas.microsoft.com/office/drawing/2014/main" id="{2DFBA919-6B42-4BE2-8A08-FAE249906D36}"/>
              </a:ext>
            </a:extLst>
          </p:cNvPr>
          <p:cNvSpPr txBox="1"/>
          <p:nvPr/>
        </p:nvSpPr>
        <p:spPr>
          <a:xfrm>
            <a:off x="5067835" y="3677109"/>
            <a:ext cx="199491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Défis sociétaux</a:t>
            </a:r>
          </a:p>
          <a:p>
            <a:pPr algn="ctr"/>
            <a:r>
              <a:rPr lang="fr-FR" sz="1200" dirty="0"/>
              <a:t>10h CM, 10h TD, </a:t>
            </a:r>
          </a:p>
          <a:p>
            <a:pPr algn="ctr"/>
            <a:r>
              <a:rPr lang="fr-FR" sz="1200" dirty="0"/>
              <a:t>2 ECTS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F52887BF-E861-4294-AAD8-C06A7DAC5C50}"/>
              </a:ext>
            </a:extLst>
          </p:cNvPr>
          <p:cNvSpPr/>
          <p:nvPr/>
        </p:nvSpPr>
        <p:spPr>
          <a:xfrm>
            <a:off x="7471463" y="2048448"/>
            <a:ext cx="2906469" cy="57600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ZoneTexte 58">
            <a:extLst>
              <a:ext uri="{FF2B5EF4-FFF2-40B4-BE49-F238E27FC236}">
                <a16:creationId xmlns:a16="http://schemas.microsoft.com/office/drawing/2014/main" id="{815F8918-ECC3-474A-AEB4-5C0E09310640}"/>
              </a:ext>
            </a:extLst>
          </p:cNvPr>
          <p:cNvSpPr txBox="1"/>
          <p:nvPr/>
        </p:nvSpPr>
        <p:spPr>
          <a:xfrm>
            <a:off x="2884625" y="782860"/>
            <a:ext cx="69223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Analyse du Cycle de Vie,  Ecoconception, matières premières et ressources finies  </a:t>
            </a:r>
            <a:r>
              <a:rPr lang="fr-FR" sz="1400" dirty="0"/>
              <a:t>8h CM, 10h TD -2 ECTS</a:t>
            </a:r>
          </a:p>
        </p:txBody>
      </p:sp>
      <p:sp>
        <p:nvSpPr>
          <p:cNvPr id="60" name="ZoneTexte 59">
            <a:extLst>
              <a:ext uri="{FF2B5EF4-FFF2-40B4-BE49-F238E27FC236}">
                <a16:creationId xmlns:a16="http://schemas.microsoft.com/office/drawing/2014/main" id="{5514D82E-4EB1-4CF8-81D9-68EB4B05BC6C}"/>
              </a:ext>
            </a:extLst>
          </p:cNvPr>
          <p:cNvSpPr txBox="1"/>
          <p:nvPr/>
        </p:nvSpPr>
        <p:spPr>
          <a:xfrm>
            <a:off x="7551440" y="2043882"/>
            <a:ext cx="2718833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chemeClr val="accent6"/>
                </a:solidFill>
              </a:rPr>
              <a:t>Matériaux pour l’Energie</a:t>
            </a:r>
          </a:p>
          <a:p>
            <a:pPr algn="ctr"/>
            <a:r>
              <a:rPr lang="fr-FR" sz="1600" dirty="0">
                <a:solidFill>
                  <a:schemeClr val="accent6"/>
                </a:solidFill>
              </a:rPr>
              <a:t>18h TD - 2 ECTS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2FEFF35F-697D-4532-AA4C-1E7BFC8F8735}"/>
              </a:ext>
            </a:extLst>
          </p:cNvPr>
          <p:cNvSpPr/>
          <p:nvPr/>
        </p:nvSpPr>
        <p:spPr>
          <a:xfrm>
            <a:off x="297394" y="795076"/>
            <a:ext cx="1900458" cy="57600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4" name="ZoneTexte 73">
            <a:extLst>
              <a:ext uri="{FF2B5EF4-FFF2-40B4-BE49-F238E27FC236}">
                <a16:creationId xmlns:a16="http://schemas.microsoft.com/office/drawing/2014/main" id="{4A0F0039-0CD9-46F4-B453-7EC3B7C53EC8}"/>
              </a:ext>
            </a:extLst>
          </p:cNvPr>
          <p:cNvSpPr txBox="1"/>
          <p:nvPr/>
        </p:nvSpPr>
        <p:spPr>
          <a:xfrm>
            <a:off x="117285" y="787552"/>
            <a:ext cx="22448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err="1"/>
              <a:t>Chi.Med.Drug</a:t>
            </a:r>
            <a:r>
              <a:rPr lang="fr-FR" dirty="0"/>
              <a:t> Design</a:t>
            </a:r>
          </a:p>
          <a:p>
            <a:pPr algn="ctr"/>
            <a:r>
              <a:rPr lang="fr-FR" sz="1400" dirty="0"/>
              <a:t>32h CM, 16h TD – 3 </a:t>
            </a:r>
            <a:r>
              <a:rPr lang="fr-FR" sz="1200" dirty="0"/>
              <a:t>ECTS</a:t>
            </a:r>
            <a:endParaRPr lang="fr-FR" sz="1400" dirty="0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311E49E3-CA4A-4276-8000-67C338C1C15D}"/>
              </a:ext>
            </a:extLst>
          </p:cNvPr>
          <p:cNvSpPr/>
          <p:nvPr/>
        </p:nvSpPr>
        <p:spPr>
          <a:xfrm>
            <a:off x="301896" y="1396551"/>
            <a:ext cx="1900458" cy="57600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8" name="ZoneTexte 77">
            <a:extLst>
              <a:ext uri="{FF2B5EF4-FFF2-40B4-BE49-F238E27FC236}">
                <a16:creationId xmlns:a16="http://schemas.microsoft.com/office/drawing/2014/main" id="{34F68A7F-3A4E-43A5-98FC-57411207761D}"/>
              </a:ext>
            </a:extLst>
          </p:cNvPr>
          <p:cNvSpPr txBox="1"/>
          <p:nvPr/>
        </p:nvSpPr>
        <p:spPr>
          <a:xfrm>
            <a:off x="157499" y="1406297"/>
            <a:ext cx="22279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Organométalliques</a:t>
            </a:r>
          </a:p>
          <a:p>
            <a:pPr algn="ctr"/>
            <a:r>
              <a:rPr lang="fr-FR" sz="1400" dirty="0"/>
              <a:t>16h CM, 8h TD - 2 </a:t>
            </a:r>
            <a:r>
              <a:rPr lang="fr-FR" sz="1200" dirty="0"/>
              <a:t>ECTS</a:t>
            </a:r>
            <a:endParaRPr lang="fr-FR" sz="1400" dirty="0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ABCA85AE-A60F-4607-8070-38233E553B8F}"/>
              </a:ext>
            </a:extLst>
          </p:cNvPr>
          <p:cNvSpPr/>
          <p:nvPr/>
        </p:nvSpPr>
        <p:spPr>
          <a:xfrm>
            <a:off x="298182" y="2023403"/>
            <a:ext cx="1900458" cy="57600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0" name="ZoneTexte 79">
            <a:extLst>
              <a:ext uri="{FF2B5EF4-FFF2-40B4-BE49-F238E27FC236}">
                <a16:creationId xmlns:a16="http://schemas.microsoft.com/office/drawing/2014/main" id="{5D9993BE-BB3A-40A6-9798-22D654B5BB2D}"/>
              </a:ext>
            </a:extLst>
          </p:cNvPr>
          <p:cNvSpPr txBox="1"/>
          <p:nvPr/>
        </p:nvSpPr>
        <p:spPr>
          <a:xfrm>
            <a:off x="153785" y="2021998"/>
            <a:ext cx="22279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Hétérocycles</a:t>
            </a:r>
          </a:p>
          <a:p>
            <a:pPr algn="ctr"/>
            <a:r>
              <a:rPr lang="fr-FR" sz="1400" dirty="0"/>
              <a:t>16h CM, 8h TD - 2 </a:t>
            </a:r>
            <a:r>
              <a:rPr lang="fr-FR" sz="1200" dirty="0"/>
              <a:t>ECTS</a:t>
            </a:r>
            <a:endParaRPr lang="fr-FR" sz="1400" dirty="0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6B79305C-4EDB-4CB4-9659-EB19BB93DB6F}"/>
              </a:ext>
            </a:extLst>
          </p:cNvPr>
          <p:cNvSpPr/>
          <p:nvPr/>
        </p:nvSpPr>
        <p:spPr>
          <a:xfrm>
            <a:off x="296093" y="2641194"/>
            <a:ext cx="1900458" cy="57600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2" name="ZoneTexte 81">
            <a:extLst>
              <a:ext uri="{FF2B5EF4-FFF2-40B4-BE49-F238E27FC236}">
                <a16:creationId xmlns:a16="http://schemas.microsoft.com/office/drawing/2014/main" id="{D5312900-AD85-4D59-AED5-9774A3396F16}"/>
              </a:ext>
            </a:extLst>
          </p:cNvPr>
          <p:cNvSpPr txBox="1"/>
          <p:nvPr/>
        </p:nvSpPr>
        <p:spPr>
          <a:xfrm>
            <a:off x="151696" y="2639789"/>
            <a:ext cx="22279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err="1"/>
              <a:t>Glycochimie</a:t>
            </a:r>
            <a:endParaRPr lang="fr-FR" dirty="0"/>
          </a:p>
          <a:p>
            <a:pPr algn="ctr"/>
            <a:r>
              <a:rPr lang="fr-FR" sz="1400" dirty="0"/>
              <a:t>10h CM, 8h TD - 2 </a:t>
            </a:r>
            <a:r>
              <a:rPr lang="fr-FR" sz="1200" dirty="0"/>
              <a:t>ECTS</a:t>
            </a:r>
            <a:endParaRPr lang="fr-FR" sz="1400" dirty="0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4D421FD2-2B08-4235-99EA-ED2E5345E4DA}"/>
              </a:ext>
            </a:extLst>
          </p:cNvPr>
          <p:cNvSpPr/>
          <p:nvPr/>
        </p:nvSpPr>
        <p:spPr>
          <a:xfrm>
            <a:off x="294447" y="3279325"/>
            <a:ext cx="1900458" cy="57600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4" name="ZoneTexte 83">
            <a:extLst>
              <a:ext uri="{FF2B5EF4-FFF2-40B4-BE49-F238E27FC236}">
                <a16:creationId xmlns:a16="http://schemas.microsoft.com/office/drawing/2014/main" id="{105EF2DE-DCF2-47EF-B09A-6220CCC2D941}"/>
              </a:ext>
            </a:extLst>
          </p:cNvPr>
          <p:cNvSpPr txBox="1"/>
          <p:nvPr/>
        </p:nvSpPr>
        <p:spPr>
          <a:xfrm>
            <a:off x="150050" y="3277920"/>
            <a:ext cx="22279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Peptides : </a:t>
            </a:r>
            <a:r>
              <a:rPr lang="fr-FR" dirty="0" err="1"/>
              <a:t>méthodo</a:t>
            </a:r>
            <a:r>
              <a:rPr lang="fr-FR" dirty="0"/>
              <a:t>.</a:t>
            </a:r>
          </a:p>
          <a:p>
            <a:pPr algn="ctr"/>
            <a:r>
              <a:rPr lang="fr-FR" sz="1400" dirty="0"/>
              <a:t>10h CM, 8h TD - 2 </a:t>
            </a:r>
            <a:r>
              <a:rPr lang="fr-FR" sz="1200" dirty="0"/>
              <a:t>ECTS</a:t>
            </a:r>
            <a:endParaRPr lang="fr-FR" sz="1400" dirty="0"/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A7B0D717-D7AD-4444-A78B-C62F1AC5AFFC}"/>
              </a:ext>
            </a:extLst>
          </p:cNvPr>
          <p:cNvSpPr/>
          <p:nvPr/>
        </p:nvSpPr>
        <p:spPr>
          <a:xfrm>
            <a:off x="292358" y="3913406"/>
            <a:ext cx="1900458" cy="57600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" name="ZoneTexte 85">
            <a:extLst>
              <a:ext uri="{FF2B5EF4-FFF2-40B4-BE49-F238E27FC236}">
                <a16:creationId xmlns:a16="http://schemas.microsoft.com/office/drawing/2014/main" id="{E83E679C-57AA-4E43-A915-8DE5699A45BA}"/>
              </a:ext>
            </a:extLst>
          </p:cNvPr>
          <p:cNvSpPr txBox="1"/>
          <p:nvPr/>
        </p:nvSpPr>
        <p:spPr>
          <a:xfrm>
            <a:off x="147961" y="3912001"/>
            <a:ext cx="22279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err="1"/>
              <a:t>Nucléos</a:t>
            </a:r>
            <a:r>
              <a:rPr lang="fr-FR" dirty="0"/>
              <a:t>(t)ides</a:t>
            </a:r>
          </a:p>
          <a:p>
            <a:pPr algn="ctr"/>
            <a:r>
              <a:rPr lang="fr-FR" sz="1400" dirty="0"/>
              <a:t>10h CM, 4h TD - 2 </a:t>
            </a:r>
            <a:r>
              <a:rPr lang="fr-FR" sz="1200" dirty="0"/>
              <a:t>ECTS</a:t>
            </a:r>
            <a:endParaRPr lang="fr-FR" sz="1400" dirty="0"/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83DDB733-27D1-4E6B-89DD-0495B358A547}"/>
              </a:ext>
            </a:extLst>
          </p:cNvPr>
          <p:cNvSpPr/>
          <p:nvPr/>
        </p:nvSpPr>
        <p:spPr>
          <a:xfrm>
            <a:off x="9017425" y="3895615"/>
            <a:ext cx="2140628" cy="576000"/>
          </a:xfrm>
          <a:prstGeom prst="rect">
            <a:avLst/>
          </a:prstGeom>
          <a:ln w="19050">
            <a:solidFill>
              <a:srgbClr val="00B0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2" name="Connecteur droit 21"/>
          <p:cNvCxnSpPr/>
          <p:nvPr/>
        </p:nvCxnSpPr>
        <p:spPr>
          <a:xfrm>
            <a:off x="0" y="8342564"/>
            <a:ext cx="12599988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1" name="Rectangle 90">
            <a:extLst>
              <a:ext uri="{FF2B5EF4-FFF2-40B4-BE49-F238E27FC236}">
                <a16:creationId xmlns:a16="http://schemas.microsoft.com/office/drawing/2014/main" id="{5180987B-E9D9-4A39-94B0-BBD25943FF10}"/>
              </a:ext>
            </a:extLst>
          </p:cNvPr>
          <p:cNvSpPr/>
          <p:nvPr/>
        </p:nvSpPr>
        <p:spPr>
          <a:xfrm>
            <a:off x="5104599" y="4537284"/>
            <a:ext cx="3816000" cy="576000"/>
          </a:xfrm>
          <a:prstGeom prst="rect">
            <a:avLst/>
          </a:prstGeom>
          <a:ln w="19050">
            <a:solidFill>
              <a:schemeClr val="accent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" name="ZoneTexte 91">
            <a:extLst>
              <a:ext uri="{FF2B5EF4-FFF2-40B4-BE49-F238E27FC236}">
                <a16:creationId xmlns:a16="http://schemas.microsoft.com/office/drawing/2014/main" id="{B3965A26-F497-4153-982B-0E25E92814C6}"/>
              </a:ext>
            </a:extLst>
          </p:cNvPr>
          <p:cNvSpPr txBox="1"/>
          <p:nvPr/>
        </p:nvSpPr>
        <p:spPr>
          <a:xfrm>
            <a:off x="5604274" y="4552471"/>
            <a:ext cx="284612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600" dirty="0">
                <a:solidFill>
                  <a:schemeClr val="accent1"/>
                </a:solidFill>
              </a:rPr>
              <a:t>Caractérisation des matériaux</a:t>
            </a:r>
          </a:p>
          <a:p>
            <a:pPr algn="ctr"/>
            <a:r>
              <a:rPr lang="fr-FR" sz="1600" dirty="0">
                <a:solidFill>
                  <a:schemeClr val="accent1"/>
                </a:solidFill>
              </a:rPr>
              <a:t>16h TD, 16h TP – 4 ECTS</a:t>
            </a: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B698E964-6CD1-42E6-BF33-9E2A2BC737DD}"/>
              </a:ext>
            </a:extLst>
          </p:cNvPr>
          <p:cNvSpPr/>
          <p:nvPr/>
        </p:nvSpPr>
        <p:spPr>
          <a:xfrm>
            <a:off x="298931" y="4523255"/>
            <a:ext cx="1900458" cy="57600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4" name="ZoneTexte 93">
            <a:extLst>
              <a:ext uri="{FF2B5EF4-FFF2-40B4-BE49-F238E27FC236}">
                <a16:creationId xmlns:a16="http://schemas.microsoft.com/office/drawing/2014/main" id="{F66B16E1-18B9-4139-B3AA-5554F66FD8E7}"/>
              </a:ext>
            </a:extLst>
          </p:cNvPr>
          <p:cNvSpPr txBox="1"/>
          <p:nvPr/>
        </p:nvSpPr>
        <p:spPr>
          <a:xfrm>
            <a:off x="154534" y="4521850"/>
            <a:ext cx="22279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err="1"/>
              <a:t>Rétrosynthèse</a:t>
            </a:r>
            <a:endParaRPr lang="fr-FR" dirty="0"/>
          </a:p>
          <a:p>
            <a:pPr algn="ctr"/>
            <a:r>
              <a:rPr lang="fr-FR" sz="1400" dirty="0"/>
              <a:t>4h CM, 14h TD - 2 </a:t>
            </a:r>
            <a:r>
              <a:rPr lang="fr-FR" sz="1200" dirty="0"/>
              <a:t>ECTS</a:t>
            </a:r>
            <a:endParaRPr lang="fr-FR" sz="1400" dirty="0"/>
          </a:p>
        </p:txBody>
      </p:sp>
      <p:sp>
        <p:nvSpPr>
          <p:cNvPr id="95" name="ZoneTexte 94">
            <a:extLst>
              <a:ext uri="{FF2B5EF4-FFF2-40B4-BE49-F238E27FC236}">
                <a16:creationId xmlns:a16="http://schemas.microsoft.com/office/drawing/2014/main" id="{AB2081EE-868E-4CAF-89A0-1BADB373D998}"/>
              </a:ext>
            </a:extLst>
          </p:cNvPr>
          <p:cNvSpPr txBox="1"/>
          <p:nvPr/>
        </p:nvSpPr>
        <p:spPr>
          <a:xfrm>
            <a:off x="8047456" y="389991"/>
            <a:ext cx="6735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b="1" dirty="0">
                <a:solidFill>
                  <a:schemeClr val="accent6"/>
                </a:solidFill>
              </a:rPr>
              <a:t>D2TE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CCF96893-7239-475A-AEAB-310C81AA5D2F}"/>
              </a:ext>
            </a:extLst>
          </p:cNvPr>
          <p:cNvSpPr txBox="1"/>
          <p:nvPr/>
        </p:nvSpPr>
        <p:spPr>
          <a:xfrm>
            <a:off x="10613162" y="1686815"/>
            <a:ext cx="1986826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fr-FR" sz="1600" b="1" dirty="0">
                <a:solidFill>
                  <a:schemeClr val="accent1"/>
                </a:solidFill>
              </a:rPr>
              <a:t>Coloration matériaux</a:t>
            </a:r>
          </a:p>
          <a:p>
            <a:r>
              <a:rPr lang="fr-FR" sz="1600" b="1" dirty="0">
                <a:solidFill>
                  <a:srgbClr val="00B050"/>
                </a:solidFill>
              </a:rPr>
              <a:t>Coloration énergie</a:t>
            </a: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DD34E13A-3B38-4C88-8DAD-3601AAEB8C89}"/>
              </a:ext>
            </a:extLst>
          </p:cNvPr>
          <p:cNvSpPr/>
          <p:nvPr/>
        </p:nvSpPr>
        <p:spPr>
          <a:xfrm>
            <a:off x="7456370" y="3895710"/>
            <a:ext cx="1476000" cy="576000"/>
          </a:xfrm>
          <a:prstGeom prst="rect">
            <a:avLst/>
          </a:prstGeom>
          <a:ln w="19050">
            <a:solidFill>
              <a:schemeClr val="accent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6" name="ZoneTexte 95">
            <a:extLst>
              <a:ext uri="{FF2B5EF4-FFF2-40B4-BE49-F238E27FC236}">
                <a16:creationId xmlns:a16="http://schemas.microsoft.com/office/drawing/2014/main" id="{FB6C8DEC-2B1B-4EFE-859B-0E9A68409CB7}"/>
              </a:ext>
            </a:extLst>
          </p:cNvPr>
          <p:cNvSpPr txBox="1"/>
          <p:nvPr/>
        </p:nvSpPr>
        <p:spPr>
          <a:xfrm>
            <a:off x="7369693" y="3921384"/>
            <a:ext cx="1677338" cy="4770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solidFill>
                  <a:schemeClr val="accent1"/>
                </a:solidFill>
              </a:rPr>
              <a:t>Recyclage, durabilité</a:t>
            </a:r>
          </a:p>
          <a:p>
            <a:pPr algn="ctr"/>
            <a:r>
              <a:rPr lang="fr-FR" sz="1100" dirty="0">
                <a:solidFill>
                  <a:schemeClr val="accent1"/>
                </a:solidFill>
              </a:rPr>
              <a:t>20h TD, 16h TP  – 5 ECTS</a:t>
            </a:r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197735D7-380C-4608-BA7E-61FC801B5DD2}"/>
              </a:ext>
            </a:extLst>
          </p:cNvPr>
          <p:cNvSpPr/>
          <p:nvPr/>
        </p:nvSpPr>
        <p:spPr>
          <a:xfrm>
            <a:off x="9016660" y="4542914"/>
            <a:ext cx="2140628" cy="576000"/>
          </a:xfrm>
          <a:prstGeom prst="rect">
            <a:avLst/>
          </a:prstGeom>
          <a:ln w="19050">
            <a:solidFill>
              <a:srgbClr val="00B0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0DEBBB31-4A11-457C-9AE8-2FAFE758B403}"/>
              </a:ext>
            </a:extLst>
          </p:cNvPr>
          <p:cNvSpPr/>
          <p:nvPr/>
        </p:nvSpPr>
        <p:spPr>
          <a:xfrm>
            <a:off x="9016660" y="5182600"/>
            <a:ext cx="2140628" cy="576000"/>
          </a:xfrm>
          <a:prstGeom prst="rect">
            <a:avLst/>
          </a:prstGeom>
          <a:ln w="19050">
            <a:solidFill>
              <a:srgbClr val="00B0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E683FFA2-6D2B-49F3-A6E6-BCA59C3E4B75}"/>
              </a:ext>
            </a:extLst>
          </p:cNvPr>
          <p:cNvSpPr/>
          <p:nvPr/>
        </p:nvSpPr>
        <p:spPr>
          <a:xfrm>
            <a:off x="7437151" y="3288494"/>
            <a:ext cx="3624246" cy="576000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7" name="ZoneTexte 66">
            <a:extLst>
              <a:ext uri="{FF2B5EF4-FFF2-40B4-BE49-F238E27FC236}">
                <a16:creationId xmlns:a16="http://schemas.microsoft.com/office/drawing/2014/main" id="{1BF0CF9F-8F6F-4946-9CF3-CE02DD9D340E}"/>
              </a:ext>
            </a:extLst>
          </p:cNvPr>
          <p:cNvSpPr txBox="1"/>
          <p:nvPr/>
        </p:nvSpPr>
        <p:spPr>
          <a:xfrm>
            <a:off x="8864545" y="4560960"/>
            <a:ext cx="25535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 err="1">
                <a:solidFill>
                  <a:srgbClr val="00B050"/>
                </a:solidFill>
              </a:rPr>
              <a:t>Modél.chim.combus</a:t>
            </a:r>
            <a:r>
              <a:rPr lang="fr-FR" sz="1600" dirty="0">
                <a:solidFill>
                  <a:srgbClr val="00B050"/>
                </a:solidFill>
              </a:rPr>
              <a:t>.</a:t>
            </a:r>
          </a:p>
          <a:p>
            <a:pPr algn="ctr"/>
            <a:r>
              <a:rPr lang="fr-FR" sz="1200" dirty="0">
                <a:solidFill>
                  <a:srgbClr val="00B050"/>
                </a:solidFill>
              </a:rPr>
              <a:t>6h CM, 18h TD</a:t>
            </a:r>
            <a:r>
              <a:rPr lang="fr-FR" sz="1200" b="1" dirty="0">
                <a:solidFill>
                  <a:srgbClr val="00B050"/>
                </a:solidFill>
              </a:rPr>
              <a:t> </a:t>
            </a:r>
            <a:r>
              <a:rPr lang="fr-FR" sz="1200" dirty="0">
                <a:solidFill>
                  <a:srgbClr val="00B050"/>
                </a:solidFill>
              </a:rPr>
              <a:t>- 2 ECTS</a:t>
            </a:r>
          </a:p>
        </p:txBody>
      </p:sp>
      <p:sp>
        <p:nvSpPr>
          <p:cNvPr id="69" name="ZoneTexte 68">
            <a:extLst>
              <a:ext uri="{FF2B5EF4-FFF2-40B4-BE49-F238E27FC236}">
                <a16:creationId xmlns:a16="http://schemas.microsoft.com/office/drawing/2014/main" id="{A3A0FA69-86D1-4826-B0B1-D4AAD260E870}"/>
              </a:ext>
            </a:extLst>
          </p:cNvPr>
          <p:cNvSpPr txBox="1"/>
          <p:nvPr/>
        </p:nvSpPr>
        <p:spPr>
          <a:xfrm>
            <a:off x="7514433" y="3317371"/>
            <a:ext cx="3729325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600" dirty="0"/>
              <a:t>Risques industriels</a:t>
            </a:r>
          </a:p>
          <a:p>
            <a:pPr algn="ctr"/>
            <a:r>
              <a:rPr lang="fr-FR" sz="1200" dirty="0"/>
              <a:t>10h CM, 10h TD, 16h TP - 3 ECTS</a:t>
            </a:r>
          </a:p>
        </p:txBody>
      </p:sp>
      <p:sp>
        <p:nvSpPr>
          <p:cNvPr id="72" name="ZoneTexte 71">
            <a:extLst>
              <a:ext uri="{FF2B5EF4-FFF2-40B4-BE49-F238E27FC236}">
                <a16:creationId xmlns:a16="http://schemas.microsoft.com/office/drawing/2014/main" id="{2D3CD36F-6221-4F6D-84F0-7FBBA422C307}"/>
              </a:ext>
            </a:extLst>
          </p:cNvPr>
          <p:cNvSpPr txBox="1"/>
          <p:nvPr/>
        </p:nvSpPr>
        <p:spPr>
          <a:xfrm>
            <a:off x="8942991" y="5201880"/>
            <a:ext cx="2350618" cy="5539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600" dirty="0">
                <a:solidFill>
                  <a:srgbClr val="00B050"/>
                </a:solidFill>
              </a:rPr>
              <a:t>Réactivité </a:t>
            </a:r>
            <a:r>
              <a:rPr lang="fr-FR" sz="1600" dirty="0" err="1">
                <a:solidFill>
                  <a:srgbClr val="00B050"/>
                </a:solidFill>
              </a:rPr>
              <a:t>multiph</a:t>
            </a:r>
            <a:r>
              <a:rPr lang="fr-FR" sz="1600" dirty="0">
                <a:solidFill>
                  <a:srgbClr val="00B050"/>
                </a:solidFill>
              </a:rPr>
              <a:t>. </a:t>
            </a:r>
            <a:r>
              <a:rPr lang="fr-FR" sz="1600" dirty="0" err="1">
                <a:solidFill>
                  <a:srgbClr val="00B050"/>
                </a:solidFill>
              </a:rPr>
              <a:t>enviro</a:t>
            </a:r>
            <a:r>
              <a:rPr lang="fr-FR" sz="1600" dirty="0">
                <a:solidFill>
                  <a:srgbClr val="00B050"/>
                </a:solidFill>
              </a:rPr>
              <a:t>.</a:t>
            </a:r>
          </a:p>
          <a:p>
            <a:pPr algn="ctr"/>
            <a:r>
              <a:rPr lang="fr-FR" sz="1400" dirty="0">
                <a:solidFill>
                  <a:srgbClr val="00B050"/>
                </a:solidFill>
              </a:rPr>
              <a:t>12h CM, 12h TD - 3 ECTS</a:t>
            </a:r>
          </a:p>
        </p:txBody>
      </p:sp>
      <p:sp>
        <p:nvSpPr>
          <p:cNvPr id="88" name="ZoneTexte 87">
            <a:extLst>
              <a:ext uri="{FF2B5EF4-FFF2-40B4-BE49-F238E27FC236}">
                <a16:creationId xmlns:a16="http://schemas.microsoft.com/office/drawing/2014/main" id="{0E673900-62F6-4A73-A6C7-2817D054ABC1}"/>
              </a:ext>
            </a:extLst>
          </p:cNvPr>
          <p:cNvSpPr txBox="1"/>
          <p:nvPr/>
        </p:nvSpPr>
        <p:spPr>
          <a:xfrm>
            <a:off x="8911499" y="3906616"/>
            <a:ext cx="2307853" cy="5539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600" dirty="0">
                <a:solidFill>
                  <a:srgbClr val="00B050"/>
                </a:solidFill>
              </a:rPr>
              <a:t>Aspects </a:t>
            </a:r>
            <a:r>
              <a:rPr lang="fr-FR" sz="1600" dirty="0" err="1">
                <a:solidFill>
                  <a:srgbClr val="00B050"/>
                </a:solidFill>
              </a:rPr>
              <a:t>fondam.combust</a:t>
            </a:r>
            <a:endParaRPr lang="fr-FR" sz="1600" dirty="0">
              <a:solidFill>
                <a:srgbClr val="00B050"/>
              </a:solidFill>
            </a:endParaRPr>
          </a:p>
          <a:p>
            <a:pPr algn="ctr"/>
            <a:r>
              <a:rPr lang="fr-FR" sz="1400" dirty="0">
                <a:solidFill>
                  <a:srgbClr val="00B050"/>
                </a:solidFill>
              </a:rPr>
              <a:t>24h CM, 24h TD -4 ECTS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C18BCB6-696B-BF12-8E22-4BBC3B4D5E85}"/>
              </a:ext>
            </a:extLst>
          </p:cNvPr>
          <p:cNvSpPr/>
          <p:nvPr/>
        </p:nvSpPr>
        <p:spPr>
          <a:xfrm>
            <a:off x="7514433" y="2681223"/>
            <a:ext cx="3546963" cy="504000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6113EA12-533C-B08C-BEA5-A9BF25DC9F35}"/>
              </a:ext>
            </a:extLst>
          </p:cNvPr>
          <p:cNvSpPr txBox="1"/>
          <p:nvPr/>
        </p:nvSpPr>
        <p:spPr>
          <a:xfrm>
            <a:off x="7372747" y="2657385"/>
            <a:ext cx="2445437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600" dirty="0"/>
              <a:t>Pollution traitements</a:t>
            </a:r>
          </a:p>
          <a:p>
            <a:pPr algn="ctr"/>
            <a:r>
              <a:rPr lang="fr-FR" sz="1600" dirty="0"/>
              <a:t>12h CM, 12h TD - 2 ECTS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47230B6-6F0E-92E2-BD40-77D7AC0AFF9E}"/>
              </a:ext>
            </a:extLst>
          </p:cNvPr>
          <p:cNvSpPr/>
          <p:nvPr/>
        </p:nvSpPr>
        <p:spPr>
          <a:xfrm>
            <a:off x="9030766" y="5829288"/>
            <a:ext cx="2135711" cy="601684"/>
          </a:xfrm>
          <a:prstGeom prst="rect">
            <a:avLst/>
          </a:prstGeom>
          <a:ln w="19050">
            <a:solidFill>
              <a:srgbClr val="00B0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3F8A01FC-71ED-BB65-ECF9-87DB4CC80290}"/>
              </a:ext>
            </a:extLst>
          </p:cNvPr>
          <p:cNvSpPr txBox="1"/>
          <p:nvPr/>
        </p:nvSpPr>
        <p:spPr>
          <a:xfrm>
            <a:off x="8999022" y="5831910"/>
            <a:ext cx="2167455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200" dirty="0">
                <a:solidFill>
                  <a:srgbClr val="00B050"/>
                </a:solidFill>
              </a:rPr>
              <a:t>Pollution atmosphérique - Qualité de l’air 12h CM, 12h TD - 2 ECTS</a:t>
            </a:r>
          </a:p>
        </p:txBody>
      </p:sp>
    </p:spTree>
    <p:extLst>
      <p:ext uri="{BB962C8B-B14F-4D97-AF65-F5344CB8AC3E}">
        <p14:creationId xmlns:p14="http://schemas.microsoft.com/office/powerpoint/2010/main" val="28227233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 : coins arrondis 9">
            <a:extLst>
              <a:ext uri="{FF2B5EF4-FFF2-40B4-BE49-F238E27FC236}">
                <a16:creationId xmlns:a16="http://schemas.microsoft.com/office/drawing/2014/main" id="{0BA4F275-2A25-4F42-9F3F-4BD5FF9F3423}"/>
              </a:ext>
            </a:extLst>
          </p:cNvPr>
          <p:cNvSpPr/>
          <p:nvPr/>
        </p:nvSpPr>
        <p:spPr>
          <a:xfrm>
            <a:off x="1166065" y="726142"/>
            <a:ext cx="1980000" cy="8172000"/>
          </a:xfrm>
          <a:prstGeom prst="roundRect">
            <a:avLst>
              <a:gd name="adj" fmla="val 10566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2" name="Rectangle : coins arrondis 11">
            <a:extLst>
              <a:ext uri="{FF2B5EF4-FFF2-40B4-BE49-F238E27FC236}">
                <a16:creationId xmlns:a16="http://schemas.microsoft.com/office/drawing/2014/main" id="{32005CB6-9DA0-4ABA-AF85-93003FCE7CE8}"/>
              </a:ext>
            </a:extLst>
          </p:cNvPr>
          <p:cNvSpPr/>
          <p:nvPr/>
        </p:nvSpPr>
        <p:spPr>
          <a:xfrm>
            <a:off x="5518321" y="726142"/>
            <a:ext cx="1980000" cy="8172000"/>
          </a:xfrm>
          <a:prstGeom prst="roundRect">
            <a:avLst>
              <a:gd name="adj" fmla="val 10566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 : coins arrondis 12">
            <a:extLst>
              <a:ext uri="{FF2B5EF4-FFF2-40B4-BE49-F238E27FC236}">
                <a16:creationId xmlns:a16="http://schemas.microsoft.com/office/drawing/2014/main" id="{296EDE56-0052-4330-8274-C49D605F0308}"/>
              </a:ext>
            </a:extLst>
          </p:cNvPr>
          <p:cNvSpPr/>
          <p:nvPr/>
        </p:nvSpPr>
        <p:spPr>
          <a:xfrm>
            <a:off x="3340186" y="726142"/>
            <a:ext cx="1980000" cy="8172000"/>
          </a:xfrm>
          <a:prstGeom prst="roundRect">
            <a:avLst>
              <a:gd name="adj" fmla="val 10566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 : coins arrondis 14">
            <a:extLst>
              <a:ext uri="{FF2B5EF4-FFF2-40B4-BE49-F238E27FC236}">
                <a16:creationId xmlns:a16="http://schemas.microsoft.com/office/drawing/2014/main" id="{079CF731-C58F-41CA-8188-66B40F34F21C}"/>
              </a:ext>
            </a:extLst>
          </p:cNvPr>
          <p:cNvSpPr/>
          <p:nvPr/>
        </p:nvSpPr>
        <p:spPr>
          <a:xfrm>
            <a:off x="7666833" y="752020"/>
            <a:ext cx="2166498" cy="8172000"/>
          </a:xfrm>
          <a:prstGeom prst="roundRect">
            <a:avLst>
              <a:gd name="adj" fmla="val 10566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657E5A73-3938-4C51-B977-28416D6D253E}"/>
              </a:ext>
            </a:extLst>
          </p:cNvPr>
          <p:cNvSpPr txBox="1"/>
          <p:nvPr/>
        </p:nvSpPr>
        <p:spPr>
          <a:xfrm>
            <a:off x="225268" y="72362"/>
            <a:ext cx="6237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Master Chimie – UFR ST (incluant les projets et stages)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4671349C-13F6-45CA-A6D5-0D29EE4158BD}"/>
              </a:ext>
            </a:extLst>
          </p:cNvPr>
          <p:cNvSpPr txBox="1"/>
          <p:nvPr/>
        </p:nvSpPr>
        <p:spPr>
          <a:xfrm>
            <a:off x="1910077" y="387062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b="1" dirty="0">
                <a:solidFill>
                  <a:schemeClr val="accent1">
                    <a:lumMod val="50000"/>
                  </a:schemeClr>
                </a:solidFill>
              </a:rPr>
              <a:t>COT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9509F576-8CBD-4B21-B747-A6B5A9AF19D9}"/>
              </a:ext>
            </a:extLst>
          </p:cNvPr>
          <p:cNvSpPr txBox="1"/>
          <p:nvPr/>
        </p:nvSpPr>
        <p:spPr>
          <a:xfrm>
            <a:off x="6161585" y="385458"/>
            <a:ext cx="825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b="1" dirty="0">
                <a:solidFill>
                  <a:schemeClr val="accent2">
                    <a:lumMod val="50000"/>
                  </a:schemeClr>
                </a:solidFill>
              </a:rPr>
              <a:t>C2AQ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0FC587AD-3FC1-472E-BC5E-AC74F419232E}"/>
              </a:ext>
            </a:extLst>
          </p:cNvPr>
          <p:cNvSpPr txBox="1"/>
          <p:nvPr/>
        </p:nvSpPr>
        <p:spPr>
          <a:xfrm>
            <a:off x="4124295" y="378619"/>
            <a:ext cx="5180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b="1" dirty="0">
                <a:solidFill>
                  <a:schemeClr val="accent3">
                    <a:lumMod val="50000"/>
                  </a:schemeClr>
                </a:solidFill>
              </a:rPr>
              <a:t>BC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805EE34E-DE1E-468F-964D-73E207A1E293}"/>
              </a:ext>
            </a:extLst>
          </p:cNvPr>
          <p:cNvSpPr txBox="1"/>
          <p:nvPr/>
        </p:nvSpPr>
        <p:spPr>
          <a:xfrm>
            <a:off x="8309377" y="412940"/>
            <a:ext cx="6991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b="1" dirty="0">
                <a:solidFill>
                  <a:schemeClr val="accent6">
                    <a:lumMod val="50000"/>
                  </a:schemeClr>
                </a:solidFill>
              </a:rPr>
              <a:t>DDTE</a:t>
            </a:r>
          </a:p>
        </p:txBody>
      </p:sp>
      <p:cxnSp>
        <p:nvCxnSpPr>
          <p:cNvPr id="3" name="Connecteur droit 2"/>
          <p:cNvCxnSpPr/>
          <p:nvPr/>
        </p:nvCxnSpPr>
        <p:spPr>
          <a:xfrm>
            <a:off x="9992171" y="32937"/>
            <a:ext cx="0" cy="8918222"/>
          </a:xfrm>
          <a:prstGeom prst="line">
            <a:avLst/>
          </a:prstGeom>
          <a:ln>
            <a:prstDash val="dash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55" name="ZoneTexte 54">
            <a:extLst>
              <a:ext uri="{FF2B5EF4-FFF2-40B4-BE49-F238E27FC236}">
                <a16:creationId xmlns:a16="http://schemas.microsoft.com/office/drawing/2014/main" id="{805EE34E-DE1E-468F-964D-73E207A1E293}"/>
              </a:ext>
            </a:extLst>
          </p:cNvPr>
          <p:cNvSpPr txBox="1"/>
          <p:nvPr/>
        </p:nvSpPr>
        <p:spPr>
          <a:xfrm rot="16200000">
            <a:off x="10005910" y="204041"/>
            <a:ext cx="7216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b="1" dirty="0">
                <a:solidFill>
                  <a:schemeClr val="accent5"/>
                </a:solidFill>
              </a:rPr>
              <a:t>OSUC</a:t>
            </a:r>
          </a:p>
          <a:p>
            <a:pPr algn="ctr"/>
            <a:r>
              <a:rPr lang="fr-FR" b="1" dirty="0">
                <a:solidFill>
                  <a:schemeClr val="accent5"/>
                </a:solidFill>
              </a:rPr>
              <a:t>CPRE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3E9F3191-1362-455C-8970-A951A3BF249B}"/>
              </a:ext>
            </a:extLst>
          </p:cNvPr>
          <p:cNvSpPr txBox="1"/>
          <p:nvPr/>
        </p:nvSpPr>
        <p:spPr>
          <a:xfrm>
            <a:off x="277885" y="1193181"/>
            <a:ext cx="6238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>
                <a:latin typeface="Arial" panose="020B0604020202020204" pitchFamily="34" charset="0"/>
                <a:cs typeface="Arial" panose="020B0604020202020204" pitchFamily="34" charset="0"/>
              </a:rPr>
              <a:t>S7</a:t>
            </a:r>
          </a:p>
        </p:txBody>
      </p:sp>
      <p:sp>
        <p:nvSpPr>
          <p:cNvPr id="66" name="ZoneTexte 65">
            <a:extLst>
              <a:ext uri="{FF2B5EF4-FFF2-40B4-BE49-F238E27FC236}">
                <a16:creationId xmlns:a16="http://schemas.microsoft.com/office/drawing/2014/main" id="{67810363-19A1-44A4-A09C-29CF773A0D6F}"/>
              </a:ext>
            </a:extLst>
          </p:cNvPr>
          <p:cNvSpPr txBox="1"/>
          <p:nvPr/>
        </p:nvSpPr>
        <p:spPr>
          <a:xfrm>
            <a:off x="277884" y="3075413"/>
            <a:ext cx="6238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>
                <a:latin typeface="Arial" panose="020B0604020202020204" pitchFamily="34" charset="0"/>
                <a:cs typeface="Arial" panose="020B0604020202020204" pitchFamily="34" charset="0"/>
              </a:rPr>
              <a:t>S8</a:t>
            </a:r>
          </a:p>
        </p:txBody>
      </p:sp>
      <p:sp>
        <p:nvSpPr>
          <p:cNvPr id="67" name="ZoneTexte 66">
            <a:extLst>
              <a:ext uri="{FF2B5EF4-FFF2-40B4-BE49-F238E27FC236}">
                <a16:creationId xmlns:a16="http://schemas.microsoft.com/office/drawing/2014/main" id="{9F4F01AF-8523-41A8-B7DD-DE7DB7B6FE2C}"/>
              </a:ext>
            </a:extLst>
          </p:cNvPr>
          <p:cNvSpPr txBox="1"/>
          <p:nvPr/>
        </p:nvSpPr>
        <p:spPr>
          <a:xfrm>
            <a:off x="225875" y="5585688"/>
            <a:ext cx="6238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>
                <a:latin typeface="Arial" panose="020B0604020202020204" pitchFamily="34" charset="0"/>
                <a:cs typeface="Arial" panose="020B0604020202020204" pitchFamily="34" charset="0"/>
              </a:rPr>
              <a:t>S9</a:t>
            </a:r>
          </a:p>
        </p:txBody>
      </p:sp>
      <p:sp>
        <p:nvSpPr>
          <p:cNvPr id="68" name="ZoneTexte 67">
            <a:extLst>
              <a:ext uri="{FF2B5EF4-FFF2-40B4-BE49-F238E27FC236}">
                <a16:creationId xmlns:a16="http://schemas.microsoft.com/office/drawing/2014/main" id="{1D8934FD-6286-46A5-80F2-54FF39A0CA83}"/>
              </a:ext>
            </a:extLst>
          </p:cNvPr>
          <p:cNvSpPr txBox="1"/>
          <p:nvPr/>
        </p:nvSpPr>
        <p:spPr>
          <a:xfrm>
            <a:off x="209654" y="7696077"/>
            <a:ext cx="8242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>
                <a:latin typeface="Arial" panose="020B0604020202020204" pitchFamily="34" charset="0"/>
                <a:cs typeface="Arial" panose="020B0604020202020204" pitchFamily="34" charset="0"/>
              </a:rPr>
              <a:t>S10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D5628F28-B02B-4E8C-A54A-88AA412CCD67}"/>
              </a:ext>
            </a:extLst>
          </p:cNvPr>
          <p:cNvSpPr/>
          <p:nvPr/>
        </p:nvSpPr>
        <p:spPr>
          <a:xfrm>
            <a:off x="1350713" y="7484207"/>
            <a:ext cx="8373150" cy="1035328"/>
          </a:xfrm>
          <a:prstGeom prst="rect">
            <a:avLst/>
          </a:prstGeom>
          <a:ln w="1905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0" name="ZoneTexte 69">
            <a:extLst>
              <a:ext uri="{FF2B5EF4-FFF2-40B4-BE49-F238E27FC236}">
                <a16:creationId xmlns:a16="http://schemas.microsoft.com/office/drawing/2014/main" id="{E916B169-122A-43CE-84C8-A2714B4F7355}"/>
              </a:ext>
            </a:extLst>
          </p:cNvPr>
          <p:cNvSpPr txBox="1"/>
          <p:nvPr/>
        </p:nvSpPr>
        <p:spPr>
          <a:xfrm>
            <a:off x="3528916" y="7577125"/>
            <a:ext cx="40167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Stage</a:t>
            </a:r>
          </a:p>
          <a:p>
            <a:pPr algn="ctr"/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6 mois</a:t>
            </a:r>
          </a:p>
        </p:txBody>
      </p:sp>
      <p:sp>
        <p:nvSpPr>
          <p:cNvPr id="73" name="ZoneTexte 72">
            <a:extLst>
              <a:ext uri="{FF2B5EF4-FFF2-40B4-BE49-F238E27FC236}">
                <a16:creationId xmlns:a16="http://schemas.microsoft.com/office/drawing/2014/main" id="{169366A0-8C04-4C70-85D6-84187FA27A9C}"/>
              </a:ext>
            </a:extLst>
          </p:cNvPr>
          <p:cNvSpPr txBox="1"/>
          <p:nvPr/>
        </p:nvSpPr>
        <p:spPr>
          <a:xfrm>
            <a:off x="1287263" y="960330"/>
            <a:ext cx="17266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62%</a:t>
            </a:r>
          </a:p>
          <a:p>
            <a:pPr algn="ctr"/>
            <a:r>
              <a:rPr lang="fr-FR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mutualisés</a:t>
            </a:r>
          </a:p>
        </p:txBody>
      </p:sp>
      <p:sp>
        <p:nvSpPr>
          <p:cNvPr id="74" name="ZoneTexte 73">
            <a:extLst>
              <a:ext uri="{FF2B5EF4-FFF2-40B4-BE49-F238E27FC236}">
                <a16:creationId xmlns:a16="http://schemas.microsoft.com/office/drawing/2014/main" id="{39B233A4-F943-4C8A-AFD6-D952DF3CA3E7}"/>
              </a:ext>
            </a:extLst>
          </p:cNvPr>
          <p:cNvSpPr txBox="1"/>
          <p:nvPr/>
        </p:nvSpPr>
        <p:spPr>
          <a:xfrm>
            <a:off x="3469181" y="956616"/>
            <a:ext cx="17266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79%</a:t>
            </a:r>
          </a:p>
          <a:p>
            <a:pPr algn="ctr"/>
            <a:r>
              <a:rPr lang="fr-FR" sz="24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mutualisés</a:t>
            </a:r>
          </a:p>
        </p:txBody>
      </p:sp>
      <p:sp>
        <p:nvSpPr>
          <p:cNvPr id="75" name="ZoneTexte 74">
            <a:extLst>
              <a:ext uri="{FF2B5EF4-FFF2-40B4-BE49-F238E27FC236}">
                <a16:creationId xmlns:a16="http://schemas.microsoft.com/office/drawing/2014/main" id="{82B679EB-1BAF-4212-92C9-88FC4A47C63E}"/>
              </a:ext>
            </a:extLst>
          </p:cNvPr>
          <p:cNvSpPr txBox="1"/>
          <p:nvPr/>
        </p:nvSpPr>
        <p:spPr>
          <a:xfrm>
            <a:off x="5633152" y="956616"/>
            <a:ext cx="17266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92%</a:t>
            </a:r>
          </a:p>
          <a:p>
            <a:pPr algn="ctr"/>
            <a:r>
              <a:rPr lang="fr-FR" sz="24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mutualisés</a:t>
            </a:r>
          </a:p>
        </p:txBody>
      </p:sp>
      <p:sp>
        <p:nvSpPr>
          <p:cNvPr id="77" name="ZoneTexte 76">
            <a:extLst>
              <a:ext uri="{FF2B5EF4-FFF2-40B4-BE49-F238E27FC236}">
                <a16:creationId xmlns:a16="http://schemas.microsoft.com/office/drawing/2014/main" id="{343DF52E-8066-4CF1-95B2-FEC421A852E9}"/>
              </a:ext>
            </a:extLst>
          </p:cNvPr>
          <p:cNvSpPr txBox="1"/>
          <p:nvPr/>
        </p:nvSpPr>
        <p:spPr>
          <a:xfrm>
            <a:off x="7618680" y="919516"/>
            <a:ext cx="278464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63%</a:t>
            </a:r>
          </a:p>
          <a:p>
            <a:r>
              <a:rPr lang="fr-FR" sz="20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mutualisés UFR</a:t>
            </a:r>
          </a:p>
          <a:p>
            <a:pPr algn="ctr"/>
            <a:r>
              <a:rPr lang="fr-FR" sz="20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</a:p>
          <a:p>
            <a:pPr algn="ctr"/>
            <a:r>
              <a:rPr lang="fr-FR" sz="24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37%</a:t>
            </a:r>
            <a:r>
              <a:rPr lang="fr-FR" sz="24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OSUC</a:t>
            </a:r>
          </a:p>
        </p:txBody>
      </p:sp>
      <p:sp>
        <p:nvSpPr>
          <p:cNvPr id="78" name="ZoneTexte 77">
            <a:extLst>
              <a:ext uri="{FF2B5EF4-FFF2-40B4-BE49-F238E27FC236}">
                <a16:creationId xmlns:a16="http://schemas.microsoft.com/office/drawing/2014/main" id="{F8CAFA66-6825-4DD9-AB20-CA3469485BC5}"/>
              </a:ext>
            </a:extLst>
          </p:cNvPr>
          <p:cNvSpPr txBox="1"/>
          <p:nvPr/>
        </p:nvSpPr>
        <p:spPr>
          <a:xfrm>
            <a:off x="1336895" y="2786644"/>
            <a:ext cx="17266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77%</a:t>
            </a:r>
          </a:p>
          <a:p>
            <a:pPr algn="ctr"/>
            <a:r>
              <a:rPr lang="fr-FR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mutualisés</a:t>
            </a:r>
          </a:p>
        </p:txBody>
      </p:sp>
      <p:sp>
        <p:nvSpPr>
          <p:cNvPr id="79" name="ZoneTexte 78">
            <a:extLst>
              <a:ext uri="{FF2B5EF4-FFF2-40B4-BE49-F238E27FC236}">
                <a16:creationId xmlns:a16="http://schemas.microsoft.com/office/drawing/2014/main" id="{8F6E3DBE-A7FC-4222-B71A-D3FC68D60DCB}"/>
              </a:ext>
            </a:extLst>
          </p:cNvPr>
          <p:cNvSpPr txBox="1"/>
          <p:nvPr/>
        </p:nvSpPr>
        <p:spPr>
          <a:xfrm>
            <a:off x="3518813" y="2782930"/>
            <a:ext cx="17266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78%</a:t>
            </a:r>
          </a:p>
          <a:p>
            <a:pPr algn="ctr"/>
            <a:r>
              <a:rPr lang="fr-FR" sz="24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mutualisés</a:t>
            </a:r>
          </a:p>
        </p:txBody>
      </p:sp>
      <p:sp>
        <p:nvSpPr>
          <p:cNvPr id="80" name="ZoneTexte 79">
            <a:extLst>
              <a:ext uri="{FF2B5EF4-FFF2-40B4-BE49-F238E27FC236}">
                <a16:creationId xmlns:a16="http://schemas.microsoft.com/office/drawing/2014/main" id="{CE664CB4-1D0E-4D46-8502-6DC0F3112B39}"/>
              </a:ext>
            </a:extLst>
          </p:cNvPr>
          <p:cNvSpPr txBox="1"/>
          <p:nvPr/>
        </p:nvSpPr>
        <p:spPr>
          <a:xfrm>
            <a:off x="5682784" y="2782930"/>
            <a:ext cx="17266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89%</a:t>
            </a:r>
          </a:p>
          <a:p>
            <a:pPr algn="ctr"/>
            <a:r>
              <a:rPr lang="fr-FR" sz="24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mutualisés</a:t>
            </a:r>
          </a:p>
        </p:txBody>
      </p:sp>
      <p:sp>
        <p:nvSpPr>
          <p:cNvPr id="82" name="ZoneTexte 81">
            <a:extLst>
              <a:ext uri="{FF2B5EF4-FFF2-40B4-BE49-F238E27FC236}">
                <a16:creationId xmlns:a16="http://schemas.microsoft.com/office/drawing/2014/main" id="{4B8730F6-F891-4193-BE5C-4492EDC14950}"/>
              </a:ext>
            </a:extLst>
          </p:cNvPr>
          <p:cNvSpPr txBox="1"/>
          <p:nvPr/>
        </p:nvSpPr>
        <p:spPr>
          <a:xfrm>
            <a:off x="7657161" y="2745830"/>
            <a:ext cx="278464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67%</a:t>
            </a:r>
          </a:p>
          <a:p>
            <a:r>
              <a:rPr lang="fr-FR" sz="20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mutualisés UFR</a:t>
            </a:r>
          </a:p>
          <a:p>
            <a:pPr algn="ctr"/>
            <a:r>
              <a:rPr lang="fr-FR" sz="20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</a:p>
          <a:p>
            <a:pPr algn="ctr"/>
            <a:r>
              <a:rPr lang="fr-FR" sz="24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23%</a:t>
            </a:r>
            <a:r>
              <a:rPr lang="fr-FR" sz="24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OSUC</a:t>
            </a:r>
          </a:p>
        </p:txBody>
      </p:sp>
      <p:sp>
        <p:nvSpPr>
          <p:cNvPr id="83" name="ZoneTexte 82">
            <a:extLst>
              <a:ext uri="{FF2B5EF4-FFF2-40B4-BE49-F238E27FC236}">
                <a16:creationId xmlns:a16="http://schemas.microsoft.com/office/drawing/2014/main" id="{D8AF74A6-F565-4EB1-B312-968D279057D7}"/>
              </a:ext>
            </a:extLst>
          </p:cNvPr>
          <p:cNvSpPr txBox="1"/>
          <p:nvPr/>
        </p:nvSpPr>
        <p:spPr>
          <a:xfrm>
            <a:off x="1287263" y="5569543"/>
            <a:ext cx="17266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36%</a:t>
            </a:r>
          </a:p>
          <a:p>
            <a:pPr algn="ctr"/>
            <a:r>
              <a:rPr lang="fr-FR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mutualisés</a:t>
            </a:r>
          </a:p>
        </p:txBody>
      </p:sp>
      <p:sp>
        <p:nvSpPr>
          <p:cNvPr id="84" name="ZoneTexte 83">
            <a:extLst>
              <a:ext uri="{FF2B5EF4-FFF2-40B4-BE49-F238E27FC236}">
                <a16:creationId xmlns:a16="http://schemas.microsoft.com/office/drawing/2014/main" id="{A73C9569-A666-4E8D-B898-D769246258E3}"/>
              </a:ext>
            </a:extLst>
          </p:cNvPr>
          <p:cNvSpPr txBox="1"/>
          <p:nvPr/>
        </p:nvSpPr>
        <p:spPr>
          <a:xfrm>
            <a:off x="3469181" y="5565829"/>
            <a:ext cx="17266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63%</a:t>
            </a:r>
          </a:p>
          <a:p>
            <a:pPr algn="ctr"/>
            <a:r>
              <a:rPr lang="fr-FR" sz="24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mutualisés</a:t>
            </a:r>
          </a:p>
        </p:txBody>
      </p:sp>
      <p:sp>
        <p:nvSpPr>
          <p:cNvPr id="85" name="ZoneTexte 84">
            <a:extLst>
              <a:ext uri="{FF2B5EF4-FFF2-40B4-BE49-F238E27FC236}">
                <a16:creationId xmlns:a16="http://schemas.microsoft.com/office/drawing/2014/main" id="{A53167A9-6C46-490C-B1E2-CDA33D7413C4}"/>
              </a:ext>
            </a:extLst>
          </p:cNvPr>
          <p:cNvSpPr txBox="1"/>
          <p:nvPr/>
        </p:nvSpPr>
        <p:spPr>
          <a:xfrm>
            <a:off x="5633152" y="5565829"/>
            <a:ext cx="17266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77%</a:t>
            </a:r>
          </a:p>
          <a:p>
            <a:pPr algn="ctr"/>
            <a:r>
              <a:rPr lang="fr-FR" sz="24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mutualisés</a:t>
            </a:r>
          </a:p>
        </p:txBody>
      </p:sp>
      <p:sp>
        <p:nvSpPr>
          <p:cNvPr id="87" name="ZoneTexte 86">
            <a:extLst>
              <a:ext uri="{FF2B5EF4-FFF2-40B4-BE49-F238E27FC236}">
                <a16:creationId xmlns:a16="http://schemas.microsoft.com/office/drawing/2014/main" id="{AA796361-2F96-4771-B6A9-EC38D3935497}"/>
              </a:ext>
            </a:extLst>
          </p:cNvPr>
          <p:cNvSpPr txBox="1"/>
          <p:nvPr/>
        </p:nvSpPr>
        <p:spPr>
          <a:xfrm>
            <a:off x="7652133" y="5528729"/>
            <a:ext cx="300168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71%/31%</a:t>
            </a:r>
          </a:p>
          <a:p>
            <a:r>
              <a:rPr lang="fr-FR" sz="20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mutualisés UFR</a:t>
            </a:r>
          </a:p>
          <a:p>
            <a:pPr algn="ctr"/>
            <a:r>
              <a:rPr lang="fr-FR" sz="20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</a:p>
          <a:p>
            <a:pPr algn="ctr"/>
            <a:r>
              <a:rPr lang="fr-FR" sz="24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15%/58%</a:t>
            </a:r>
            <a:r>
              <a:rPr lang="fr-FR" sz="24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OSUC</a:t>
            </a:r>
          </a:p>
        </p:txBody>
      </p:sp>
      <p:cxnSp>
        <p:nvCxnSpPr>
          <p:cNvPr id="38" name="Connecteur droit 37">
            <a:extLst>
              <a:ext uri="{FF2B5EF4-FFF2-40B4-BE49-F238E27FC236}">
                <a16:creationId xmlns:a16="http://schemas.microsoft.com/office/drawing/2014/main" id="{AB37A5CB-4496-4A63-BF60-F9488809959A}"/>
              </a:ext>
            </a:extLst>
          </p:cNvPr>
          <p:cNvCxnSpPr/>
          <p:nvPr/>
        </p:nvCxnSpPr>
        <p:spPr>
          <a:xfrm flipV="1">
            <a:off x="551770" y="4689340"/>
            <a:ext cx="11853746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ZoneTexte 3">
            <a:extLst>
              <a:ext uri="{FF2B5EF4-FFF2-40B4-BE49-F238E27FC236}">
                <a16:creationId xmlns:a16="http://schemas.microsoft.com/office/drawing/2014/main" id="{3001064F-1460-4825-91E9-6A9C16F99619}"/>
              </a:ext>
            </a:extLst>
          </p:cNvPr>
          <p:cNvSpPr txBox="1"/>
          <p:nvPr/>
        </p:nvSpPr>
        <p:spPr>
          <a:xfrm>
            <a:off x="9992171" y="5465783"/>
            <a:ext cx="26078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Option Matériaux</a:t>
            </a:r>
          </a:p>
          <a:p>
            <a:r>
              <a:rPr lang="fr-FR" sz="24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Option Energie </a:t>
            </a:r>
          </a:p>
        </p:txBody>
      </p:sp>
    </p:spTree>
    <p:extLst>
      <p:ext uri="{BB962C8B-B14F-4D97-AF65-F5344CB8AC3E}">
        <p14:creationId xmlns:p14="http://schemas.microsoft.com/office/powerpoint/2010/main" val="334266248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Sillage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</TotalTime>
  <Words>906</Words>
  <Application>Microsoft Office PowerPoint</Application>
  <PresentationFormat>Personnalisé</PresentationFormat>
  <Paragraphs>220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Caroline West</dc:creator>
  <cp:lastModifiedBy>Mauricette Chignardet</cp:lastModifiedBy>
  <cp:revision>136</cp:revision>
  <dcterms:created xsi:type="dcterms:W3CDTF">2023-09-25T19:42:04Z</dcterms:created>
  <dcterms:modified xsi:type="dcterms:W3CDTF">2023-12-22T14:54:30Z</dcterms:modified>
</cp:coreProperties>
</file>