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2" r:id="rId3"/>
    <p:sldId id="269" r:id="rId4"/>
    <p:sldId id="257" r:id="rId5"/>
    <p:sldId id="258" r:id="rId6"/>
    <p:sldId id="279" r:id="rId7"/>
    <p:sldId id="277" r:id="rId8"/>
    <p:sldId id="276" r:id="rId9"/>
    <p:sldId id="259" r:id="rId10"/>
    <p:sldId id="264" r:id="rId11"/>
    <p:sldId id="281" r:id="rId12"/>
    <p:sldId id="267" r:id="rId13"/>
    <p:sldId id="268" r:id="rId14"/>
    <p:sldId id="275" r:id="rId15"/>
    <p:sldId id="280" r:id="rId16"/>
    <p:sldId id="278" r:id="rId17"/>
    <p:sldId id="265" r:id="rId18"/>
    <p:sldId id="261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776B1-3D97-4248-A6EC-B61506475C23}" type="datetimeFigureOut">
              <a:rPr lang="fr-FR" smtClean="0"/>
              <a:pPr/>
              <a:t>05/02/2024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BA31E-0EF8-4925-A961-625707BC08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869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BA31E-0EF8-4925-A961-625707BC087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03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03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05/02/2024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-orleans.fr/fr/polen/la-recherche/seminair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sz="3200" b="1" dirty="0"/>
              <a:t>Parcours</a:t>
            </a:r>
            <a:br>
              <a:rPr lang="fr-FR" sz="3200" b="1" dirty="0"/>
            </a:br>
            <a:r>
              <a:rPr lang="fr-FR" sz="3200" b="1" dirty="0"/>
              <a:t> </a:t>
            </a:r>
            <a:r>
              <a:rPr lang="fr-FR" sz="3200" b="1" dirty="0" err="1"/>
              <a:t>MEmoires</a:t>
            </a:r>
            <a:r>
              <a:rPr lang="fr-FR" sz="3200" b="1" dirty="0"/>
              <a:t>, </a:t>
            </a:r>
            <a:r>
              <a:rPr lang="fr-FR" sz="3200" b="1" dirty="0" err="1"/>
              <a:t>POuvoirs</a:t>
            </a:r>
            <a:r>
              <a:rPr lang="fr-FR" sz="3200" b="1" dirty="0"/>
              <a:t>, Cultures,</a:t>
            </a:r>
            <a:br>
              <a:rPr lang="fr-FR" sz="3200" b="1" dirty="0"/>
            </a:br>
            <a:r>
              <a:rPr lang="fr-FR" sz="3200" b="1" dirty="0"/>
              <a:t>et Sociétés - </a:t>
            </a:r>
            <a:r>
              <a:rPr lang="fr-FR" sz="3200" b="1" dirty="0" err="1"/>
              <a:t>MéPoCS</a:t>
            </a:r>
            <a:br>
              <a:rPr lang="fr-FR" sz="3200" b="1" dirty="0"/>
            </a:b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3429000"/>
            <a:ext cx="8136904" cy="18288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2 février 2024</a:t>
            </a:r>
          </a:p>
          <a:p>
            <a:endParaRPr lang="fr-FR" sz="3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3314" name="AutoShape 2" descr="Séminaire du laboratoire POLEN &quot;Secret et publicité&quot; | Université d'Orléans"/>
          <p:cNvSpPr>
            <a:spLocks noChangeAspect="1" noChangeArrowheads="1"/>
          </p:cNvSpPr>
          <p:nvPr/>
        </p:nvSpPr>
        <p:spPr bwMode="auto">
          <a:xfrm>
            <a:off x="155575" y="-693738"/>
            <a:ext cx="31718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316" name="AutoShape 4" descr="Séminaire du laboratoire POLEN &quot;Secret et publicité&quot; | Université d'Orléans"/>
          <p:cNvSpPr>
            <a:spLocks noChangeAspect="1" noChangeArrowheads="1"/>
          </p:cNvSpPr>
          <p:nvPr/>
        </p:nvSpPr>
        <p:spPr bwMode="auto">
          <a:xfrm>
            <a:off x="155575" y="-693738"/>
            <a:ext cx="3171825" cy="1457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18" name="Picture 6" descr="Séminaire du laboratoire POLEN &quot;Secret et publicité&quot; | Université d'Orlé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57" y="5050547"/>
            <a:ext cx="3512753" cy="1603648"/>
          </a:xfrm>
          <a:prstGeom prst="rect">
            <a:avLst/>
          </a:prstGeom>
          <a:noFill/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959D71-BA66-6D57-EA76-684D90767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992" y="5326781"/>
            <a:ext cx="3150606" cy="12584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Une formation ouverte aux renouvellements de l’Histoire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20552"/>
            <a:ext cx="8229600" cy="4876800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1900" dirty="0">
                <a:effectLst/>
                <a:ea typeface="Times New Roman" panose="02020603050405020304" pitchFamily="18" charset="0"/>
              </a:rPr>
              <a:t> </a:t>
            </a:r>
            <a:r>
              <a:rPr lang="fr-FR" sz="1900" b="1" dirty="0">
                <a:effectLst/>
                <a:ea typeface="Times New Roman" panose="02020603050405020304" pitchFamily="18" charset="0"/>
              </a:rPr>
              <a:t>De la monnaie à l’interview</a:t>
            </a:r>
            <a:r>
              <a:rPr lang="fr-FR" sz="1900" dirty="0">
                <a:effectLst/>
                <a:ea typeface="Times New Roman" panose="02020603050405020304" pitchFamily="18" charset="0"/>
              </a:rPr>
              <a:t> : une formation </a:t>
            </a:r>
            <a:r>
              <a:rPr lang="fr-FR" sz="1900" dirty="0" err="1">
                <a:effectLst/>
                <a:ea typeface="Times New Roman" panose="02020603050405020304" pitchFamily="18" charset="0"/>
              </a:rPr>
              <a:t>transpériodique</a:t>
            </a:r>
            <a:r>
              <a:rPr lang="fr-FR" sz="1900" dirty="0">
                <a:effectLst/>
                <a:ea typeface="Times New Roman" panose="02020603050405020304" pitchFamily="18" charset="0"/>
              </a:rPr>
              <a:t> qui couvre l’ensemble des différentes sources et méthodes historiques, de la numismatique aux archives orales, en passant par l’iconographie, la culture matérielle ... </a:t>
            </a:r>
          </a:p>
          <a:p>
            <a:pPr algn="just"/>
            <a:r>
              <a:rPr lang="fr-FR" sz="1900" b="1" dirty="0">
                <a:effectLst/>
                <a:ea typeface="Times New Roman" panose="02020603050405020304" pitchFamily="18" charset="0"/>
              </a:rPr>
              <a:t> Pouvoirs et contre-pouvoirs</a:t>
            </a:r>
            <a:r>
              <a:rPr lang="fr-FR" sz="1900" dirty="0">
                <a:effectLst/>
                <a:ea typeface="Times New Roman" panose="02020603050405020304" pitchFamily="18" charset="0"/>
              </a:rPr>
              <a:t>, politisations formelles et informelles à travers le temps </a:t>
            </a:r>
          </a:p>
          <a:p>
            <a:r>
              <a:rPr lang="fr-FR" sz="1900" b="1" dirty="0"/>
              <a:t>Séminaires</a:t>
            </a:r>
            <a:r>
              <a:rPr lang="fr-FR" sz="1900" dirty="0"/>
              <a:t> aux formats variés</a:t>
            </a:r>
          </a:p>
          <a:p>
            <a:pPr marL="0" indent="0">
              <a:buNone/>
            </a:pPr>
            <a:r>
              <a:rPr lang="fr-FR" sz="1900" dirty="0"/>
              <a:t>	Séminaire transversal réunissant les étudiants des deux années</a:t>
            </a:r>
          </a:p>
          <a:p>
            <a:pPr marL="0" indent="0">
              <a:buNone/>
            </a:pPr>
            <a:r>
              <a:rPr lang="fr-FR" sz="1900" dirty="0"/>
              <a:t>	Séminaires de spécialité (par période) réunissant les étudiants 	des deux années (S10 deux séminaires au choix sur quatre) </a:t>
            </a:r>
          </a:p>
          <a:p>
            <a:pPr marL="0" indent="0">
              <a:buNone/>
            </a:pPr>
            <a:r>
              <a:rPr lang="fr-FR" sz="1900" dirty="0"/>
              <a:t>	</a:t>
            </a:r>
            <a:r>
              <a:rPr lang="fr-FR" sz="1900" dirty="0">
                <a:hlinkClick r:id="rId2"/>
              </a:rPr>
              <a:t>Séminaires et webinaires</a:t>
            </a:r>
            <a:r>
              <a:rPr lang="fr-FR" sz="1900" dirty="0"/>
              <a:t> de laboratoires (facultatifs)</a:t>
            </a:r>
          </a:p>
          <a:p>
            <a:pPr algn="just"/>
            <a:r>
              <a:rPr lang="fr-FR" sz="1900" dirty="0">
                <a:effectLst/>
                <a:ea typeface="Times New Roman" panose="02020603050405020304" pitchFamily="18" charset="0"/>
              </a:rPr>
              <a:t>Introduction</a:t>
            </a:r>
            <a:r>
              <a:rPr lang="fr-FR" sz="19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fr-FR" sz="1900" dirty="0">
                <a:effectLst/>
                <a:ea typeface="Times New Roman" panose="02020603050405020304" pitchFamily="18" charset="0"/>
              </a:rPr>
              <a:t>de l’</a:t>
            </a:r>
            <a:r>
              <a:rPr lang="fr-FR" sz="1900" dirty="0" err="1">
                <a:effectLst/>
                <a:ea typeface="Times New Roman" panose="02020603050405020304" pitchFamily="18" charset="0"/>
              </a:rPr>
              <a:t>étudiant.e</a:t>
            </a:r>
            <a:r>
              <a:rPr lang="fr-FR" sz="1900" dirty="0">
                <a:effectLst/>
                <a:ea typeface="Times New Roman" panose="02020603050405020304" pitchFamily="18" charset="0"/>
              </a:rPr>
              <a:t> dans </a:t>
            </a:r>
            <a:r>
              <a:rPr lang="fr-FR" sz="1900" b="1" dirty="0">
                <a:effectLst/>
                <a:ea typeface="Times New Roman" panose="02020603050405020304" pitchFamily="18" charset="0"/>
              </a:rPr>
              <a:t>les réseaux </a:t>
            </a:r>
            <a:r>
              <a:rPr lang="fr-FR" sz="1900" dirty="0">
                <a:effectLst/>
                <a:ea typeface="Times New Roman" panose="02020603050405020304" pitchFamily="18" charset="0"/>
              </a:rPr>
              <a:t>de l’équipe enseignante (invitations aux manifestations sur le campus et hors-les murs).</a:t>
            </a:r>
          </a:p>
          <a:p>
            <a:pPr algn="just"/>
            <a:r>
              <a:rPr lang="fr-FR" sz="1900" dirty="0">
                <a:effectLst/>
                <a:ea typeface="Times New Roman" panose="02020603050405020304" pitchFamily="18" charset="0"/>
              </a:rPr>
              <a:t> Une formation en prise avec </a:t>
            </a:r>
            <a:r>
              <a:rPr lang="fr-FR" sz="1900" b="1" dirty="0">
                <a:effectLst/>
                <a:ea typeface="Times New Roman" panose="02020603050405020304" pitchFamily="18" charset="0"/>
              </a:rPr>
              <a:t>l’actualité de l’Histoire</a:t>
            </a:r>
            <a:r>
              <a:rPr lang="fr-FR" sz="1900" dirty="0">
                <a:effectLst/>
                <a:ea typeface="Times New Roman" panose="02020603050405020304" pitchFamily="18" charset="0"/>
              </a:rPr>
              <a:t> et sa place dans la société : Les Rendez-vous de l’Histoire de Blois, projection de films, conférences-débats, expositions </a:t>
            </a:r>
            <a:r>
              <a:rPr lang="fr-F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445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E86A20-0DFD-BDDB-EBC4-BFD974F93A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55000" lnSpcReduction="20000"/>
          </a:bodyPr>
          <a:lstStyle/>
          <a:p>
            <a:pPr algn="l"/>
            <a:endParaRPr lang="fr-FR" sz="1800" b="0" i="1" u="none" strike="noStrike" baseline="0" dirty="0">
              <a:solidFill>
                <a:srgbClr val="000000"/>
              </a:solidFill>
              <a:latin typeface="Calibri-Italic"/>
            </a:endParaRPr>
          </a:p>
          <a:p>
            <a:pPr algn="l"/>
            <a:r>
              <a:rPr lang="fr-FR" sz="2200" b="0" i="0" u="none" strike="noStrike" baseline="0" dirty="0">
                <a:solidFill>
                  <a:srgbClr val="0E56FF"/>
                </a:solidFill>
                <a:latin typeface="AncaMedium"/>
              </a:rPr>
              <a:t>7 février 2024 </a:t>
            </a:r>
            <a:r>
              <a:rPr lang="fr-FR" sz="2200" b="0" i="0" u="none" strike="noStrike" baseline="0" dirty="0">
                <a:solidFill>
                  <a:srgbClr val="4CBCEB"/>
                </a:solidFill>
                <a:latin typeface="AncaMedium"/>
              </a:rPr>
              <a:t>(14h-18h - Amphi Genevoix)</a:t>
            </a:r>
          </a:p>
          <a:p>
            <a:pPr algn="l"/>
            <a:r>
              <a:rPr lang="fr-FR" sz="2200" b="1" i="0" u="none" strike="noStrike" baseline="0" dirty="0" err="1">
                <a:solidFill>
                  <a:srgbClr val="000000"/>
                </a:solidFill>
                <a:latin typeface="Calibri-Bold"/>
              </a:rPr>
              <a:t>Albana</a:t>
            </a:r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 Meta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Chercheure à l’Institut Archéologique de Tirana / Chercheure invitée par le</a:t>
            </a: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Studium et l’IRAMAT-Centre Ernest-</a:t>
            </a:r>
            <a:r>
              <a:rPr lang="fr-FR" sz="2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Babelon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:</a:t>
            </a:r>
          </a:p>
          <a:p>
            <a:pPr algn="l"/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L’Illyrie méridionale dans l’antiquité, l’apport de la monnaie</a:t>
            </a:r>
          </a:p>
          <a:p>
            <a:pPr algn="l"/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Marie </a:t>
            </a:r>
            <a:r>
              <a:rPr lang="fr-FR" sz="2200" b="1" i="0" u="none" strike="noStrike" baseline="0" dirty="0" err="1">
                <a:solidFill>
                  <a:srgbClr val="000000"/>
                </a:solidFill>
                <a:latin typeface="Calibri-Bold"/>
              </a:rPr>
              <a:t>Cabadi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ATER en histoire contemporaine à l’IEP de Toulouse, ancienne élève de l’ENS,</a:t>
            </a: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chercheure à TEMOS UMR 9016 (Angers-Le Mans) 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:</a:t>
            </a:r>
          </a:p>
          <a:p>
            <a:pPr algn="l"/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Homosexualités, genre et sociabilités en mouvement (social). Les soutiens lesbiens et gays à la</a:t>
            </a:r>
          </a:p>
          <a:p>
            <a:pPr algn="l"/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grève des mineurs britanniques (1984-1985)</a:t>
            </a:r>
          </a:p>
          <a:p>
            <a:pPr algn="l"/>
            <a:endParaRPr lang="fr-FR" sz="2200" b="0" i="1" u="none" strike="noStrike" baseline="0" dirty="0">
              <a:solidFill>
                <a:srgbClr val="000000"/>
              </a:solidFill>
              <a:latin typeface="Calibri-Italic"/>
            </a:endParaRPr>
          </a:p>
          <a:p>
            <a:pPr algn="l"/>
            <a:r>
              <a:rPr lang="fr-FR" sz="2200" b="0" i="0" u="none" strike="noStrike" baseline="0" dirty="0">
                <a:solidFill>
                  <a:srgbClr val="0E56FF"/>
                </a:solidFill>
                <a:latin typeface="AncaMedium"/>
              </a:rPr>
              <a:t>28 février 2024 </a:t>
            </a:r>
            <a:r>
              <a:rPr lang="fr-FR" sz="2200" b="0" i="0" u="none" strike="noStrike" baseline="0" dirty="0">
                <a:solidFill>
                  <a:srgbClr val="4CBCEB"/>
                </a:solidFill>
                <a:latin typeface="AncaMedium"/>
              </a:rPr>
              <a:t>(14h-18h - Amphi Genevoix)</a:t>
            </a:r>
          </a:p>
          <a:p>
            <a:pPr algn="l"/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Noëlle </a:t>
            </a:r>
            <a:r>
              <a:rPr lang="fr-FR" sz="2200" b="1" i="0" u="none" strike="noStrike" baseline="0" dirty="0" err="1">
                <a:solidFill>
                  <a:srgbClr val="000000"/>
                </a:solidFill>
                <a:latin typeface="Calibri-Bold"/>
              </a:rPr>
              <a:t>Deflou</a:t>
            </a:r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-Leca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Maîtresse de conférences en histoire médiévale à l’université de Grenoble,</a:t>
            </a:r>
          </a:p>
          <a:p>
            <a:pPr algn="l"/>
            <a:r>
              <a:rPr lang="fr-FR" sz="2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ArTeHiS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UMR 6298 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:</a:t>
            </a:r>
          </a:p>
          <a:p>
            <a:pPr algn="l"/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Une analyse spatio-temporelle des collégiales et monastères médiévaux : le projet </a:t>
            </a:r>
            <a:r>
              <a:rPr lang="fr-FR" sz="2200" b="0" i="1" u="none" strike="noStrike" baseline="0" dirty="0" err="1">
                <a:solidFill>
                  <a:srgbClr val="000000"/>
                </a:solidFill>
                <a:latin typeface="Calibri-Italic"/>
              </a:rPr>
              <a:t>Col&amp;Mon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.</a:t>
            </a:r>
          </a:p>
          <a:p>
            <a:pPr algn="l"/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Catherine Lanoë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Maître de conférences - HDR en histoire moderne à l’université d’Orléans -</a:t>
            </a: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POLEN 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: L’atelier des parures</a:t>
            </a:r>
          </a:p>
          <a:p>
            <a:pPr algn="l"/>
            <a:endParaRPr lang="fr-FR" sz="2200" b="0" i="1" u="none" strike="noStrike" baseline="0" dirty="0">
              <a:solidFill>
                <a:srgbClr val="000000"/>
              </a:solidFill>
              <a:latin typeface="Calibri-Italic"/>
            </a:endParaRPr>
          </a:p>
          <a:p>
            <a:pPr algn="l"/>
            <a:r>
              <a:rPr lang="pt-BR" sz="2200" b="0" i="0" u="none" strike="noStrike" baseline="0" dirty="0">
                <a:solidFill>
                  <a:srgbClr val="0E56FF"/>
                </a:solidFill>
                <a:latin typeface="AncaMedium"/>
              </a:rPr>
              <a:t>13 mars 2024 </a:t>
            </a:r>
            <a:r>
              <a:rPr lang="pt-BR" sz="2200" b="0" i="0" u="none" strike="noStrike" baseline="0" dirty="0">
                <a:solidFill>
                  <a:srgbClr val="4CBCEB"/>
                </a:solidFill>
                <a:latin typeface="AncaMedium"/>
              </a:rPr>
              <a:t>(14h-16h - salle 150)</a:t>
            </a:r>
          </a:p>
          <a:p>
            <a:pPr algn="l"/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Camille </a:t>
            </a:r>
            <a:r>
              <a:rPr lang="fr-FR" sz="2200" b="1" i="0" u="none" strike="noStrike" baseline="0" dirty="0" err="1">
                <a:solidFill>
                  <a:srgbClr val="000000"/>
                </a:solidFill>
                <a:latin typeface="Calibri-Bold"/>
              </a:rPr>
              <a:t>Bossavit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Ingénieure de recherche contractuelle, CNRS-IRAMAT Centre Ernest-</a:t>
            </a:r>
            <a:r>
              <a:rPr lang="fr-FR" sz="22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Babelon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:</a:t>
            </a:r>
          </a:p>
          <a:p>
            <a:pPr algn="l"/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Les monnaies d’argent gauloises du Centre-Est (IIe – Ier s. av. n.-è.)</a:t>
            </a:r>
          </a:p>
          <a:p>
            <a:pPr algn="l"/>
            <a:endParaRPr lang="fr-FR" sz="2200" b="0" i="1" u="none" strike="noStrike" baseline="0" dirty="0">
              <a:solidFill>
                <a:srgbClr val="000000"/>
              </a:solidFill>
              <a:latin typeface="Calibri-Italic"/>
            </a:endParaRPr>
          </a:p>
          <a:p>
            <a:pPr algn="l"/>
            <a:r>
              <a:rPr lang="pt-BR" sz="2200" b="0" i="0" u="none" strike="noStrike" baseline="0" dirty="0">
                <a:solidFill>
                  <a:srgbClr val="0E56FF"/>
                </a:solidFill>
                <a:latin typeface="AncaMedium"/>
              </a:rPr>
              <a:t>27 mars 2024 </a:t>
            </a:r>
            <a:r>
              <a:rPr lang="pt-BR" sz="2200" b="0" i="0" u="none" strike="noStrike" baseline="0" dirty="0">
                <a:solidFill>
                  <a:srgbClr val="4CBCEB"/>
                </a:solidFill>
                <a:latin typeface="AncaMedium"/>
              </a:rPr>
              <a:t>(14h-18h - salle 150)</a:t>
            </a:r>
          </a:p>
          <a:p>
            <a:pPr algn="l"/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Monique </a:t>
            </a:r>
            <a:r>
              <a:rPr lang="fr-FR" sz="2200" b="1" i="0" u="none" strike="noStrike" baseline="0" dirty="0" err="1">
                <a:solidFill>
                  <a:srgbClr val="000000"/>
                </a:solidFill>
                <a:latin typeface="Calibri-Bold"/>
              </a:rPr>
              <a:t>Cottret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Professeur émérite en histoire moderne à l’université de Paris-Nanterre 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:</a:t>
            </a:r>
          </a:p>
          <a:p>
            <a:pPr algn="l"/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L’Europe des Lumières (1680-1820)</a:t>
            </a:r>
          </a:p>
          <a:p>
            <a:pPr algn="l"/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Damien </a:t>
            </a:r>
            <a:r>
              <a:rPr lang="fr-FR" sz="2200" b="1" i="0" u="none" strike="noStrike" baseline="0" dirty="0" err="1">
                <a:solidFill>
                  <a:srgbClr val="000000"/>
                </a:solidFill>
                <a:latin typeface="Calibri-Bold"/>
              </a:rPr>
              <a:t>Accoulon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Professeur agrégé, docteur en histoire contemporaine et ATER à l’université</a:t>
            </a: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d’Orléans - POLEN 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: Écrire l’histoire d’un mythe bien gardé : le « chevalier de l’air »</a:t>
            </a:r>
          </a:p>
          <a:p>
            <a:pPr algn="l"/>
            <a:endParaRPr lang="fr-FR" sz="2200" b="0" i="1" u="none" strike="noStrike" baseline="0" dirty="0">
              <a:solidFill>
                <a:srgbClr val="000000"/>
              </a:solidFill>
              <a:latin typeface="Calibri-Italic"/>
            </a:endParaRPr>
          </a:p>
          <a:p>
            <a:pPr algn="l"/>
            <a:r>
              <a:rPr lang="pt-BR" sz="2200" b="0" i="0" u="none" strike="noStrike" baseline="0" dirty="0">
                <a:solidFill>
                  <a:srgbClr val="0E56FF"/>
                </a:solidFill>
                <a:latin typeface="AncaMedium"/>
              </a:rPr>
              <a:t>3 avril 2024 </a:t>
            </a:r>
            <a:r>
              <a:rPr lang="pt-BR" sz="2200" b="0" i="0" u="none" strike="noStrike" baseline="0" dirty="0">
                <a:solidFill>
                  <a:srgbClr val="4CBCEB"/>
                </a:solidFill>
                <a:latin typeface="AncaMedium"/>
              </a:rPr>
              <a:t>(14h-18h- salle 150)</a:t>
            </a:r>
          </a:p>
          <a:p>
            <a:pPr algn="l"/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Nicolas Lyon-Caen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Chargé de recherches au CNRS, Institut d’Histoire Moderne et</a:t>
            </a: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Contemporaine (Paris) 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: La bourgeoisie orléanaise, 17e-18e siècle. Un espace social égalitariste ?</a:t>
            </a:r>
          </a:p>
          <a:p>
            <a:pPr algn="l"/>
            <a:r>
              <a:rPr lang="fr-FR" sz="2200" b="1" i="0" u="none" strike="noStrike" baseline="0" dirty="0">
                <a:solidFill>
                  <a:srgbClr val="000000"/>
                </a:solidFill>
                <a:latin typeface="Calibri-Bold"/>
              </a:rPr>
              <a:t>Marie </a:t>
            </a:r>
            <a:r>
              <a:rPr lang="fr-FR" sz="2200" b="1" i="0" u="none" strike="noStrike" baseline="0" dirty="0" err="1">
                <a:solidFill>
                  <a:srgbClr val="000000"/>
                </a:solidFill>
                <a:latin typeface="Calibri-Bold"/>
              </a:rPr>
              <a:t>Walin</a:t>
            </a:r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Maîtresse de conférences d’Histoire contemporaine à l’université de Poitiers -</a:t>
            </a:r>
          </a:p>
          <a:p>
            <a:pPr algn="l"/>
            <a:r>
              <a:rPr lang="fr-FR" sz="2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CRIHAM </a:t>
            </a:r>
            <a:r>
              <a:rPr lang="fr-FR" sz="2200" b="0" i="1" u="none" strike="noStrike" baseline="0" dirty="0">
                <a:solidFill>
                  <a:srgbClr val="000000"/>
                </a:solidFill>
                <a:latin typeface="Calibri-Italic"/>
              </a:rPr>
              <a:t>: Faire l’histoire des masculinités : identifier et lire les sources historiques.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69951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0296"/>
            <a:ext cx="7769589" cy="654203"/>
          </a:xfrm>
        </p:spPr>
        <p:txBody>
          <a:bodyPr>
            <a:noAutofit/>
          </a:bodyPr>
          <a:lstStyle/>
          <a:p>
            <a:r>
              <a:rPr lang="fr-FR" sz="3600" b="1" dirty="0">
                <a:cs typeface="Times New Roman" panose="02020603050405020304" pitchFamily="18" charset="0"/>
              </a:rPr>
              <a:t>Parcours  M1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8640" y="764499"/>
            <a:ext cx="8847944" cy="5981075"/>
          </a:xfrm>
        </p:spPr>
        <p:txBody>
          <a:bodyPr>
            <a:normAutofit fontScale="40000" lnSpcReduction="20000"/>
          </a:bodyPr>
          <a:lstStyle/>
          <a:p>
            <a:r>
              <a:rPr lang="fr-FR" sz="5500" b="1" dirty="0">
                <a:cs typeface="Times New Roman" panose="02020603050405020304" pitchFamily="18" charset="0"/>
              </a:rPr>
              <a:t>S1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3 cours fondamentaux au choix sur 4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Méthodologie de la recherche + RDV de Blois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Outils numériques de la recherche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Langue vivante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Sciences auxiliaires : 2 au choix </a:t>
            </a:r>
          </a:p>
          <a:p>
            <a:endParaRPr lang="fr-FR" sz="5500" dirty="0">
              <a:cs typeface="Times New Roman" panose="02020603050405020304" pitchFamily="18" charset="0"/>
            </a:endParaRPr>
          </a:p>
          <a:p>
            <a:r>
              <a:rPr lang="fr-FR" sz="5500" b="1" dirty="0">
                <a:cs typeface="Times New Roman" panose="02020603050405020304" pitchFamily="18" charset="0"/>
              </a:rPr>
              <a:t>S2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2 cours fondamentaux au choix sur 4</a:t>
            </a:r>
            <a:endParaRPr lang="fr-FR" sz="5100" dirty="0">
              <a:cs typeface="Times New Roman" panose="02020603050405020304" pitchFamily="18" charset="0"/>
            </a:endParaRPr>
          </a:p>
          <a:p>
            <a:r>
              <a:rPr lang="fr-FR" sz="5500" dirty="0">
                <a:cs typeface="Times New Roman" panose="02020603050405020304" pitchFamily="18" charset="0"/>
              </a:rPr>
              <a:t>Sciences </a:t>
            </a:r>
            <a:r>
              <a:rPr lang="fr-FR" sz="5500" dirty="0" err="1">
                <a:cs typeface="Times New Roman" panose="02020603050405020304" pitchFamily="18" charset="0"/>
              </a:rPr>
              <a:t>auxilliaires</a:t>
            </a:r>
            <a:r>
              <a:rPr lang="fr-FR" sz="5500" dirty="0">
                <a:cs typeface="Times New Roman" panose="02020603050405020304" pitchFamily="18" charset="0"/>
              </a:rPr>
              <a:t> (2 au choix)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Séminaire transversal obligatoire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Séminaire par période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Langue vivante</a:t>
            </a:r>
          </a:p>
          <a:p>
            <a:r>
              <a:rPr lang="fr-FR" sz="5500" dirty="0">
                <a:cs typeface="Times New Roman" panose="02020603050405020304" pitchFamily="18" charset="0"/>
              </a:rPr>
              <a:t>Mini-mémoire de recherche (rédaction et soutenance) </a:t>
            </a:r>
          </a:p>
          <a:p>
            <a:endParaRPr lang="fr-FR" sz="5500" dirty="0">
              <a:cs typeface="Times New Roman" panose="02020603050405020304" pitchFamily="18" charset="0"/>
            </a:endParaRPr>
          </a:p>
          <a:p>
            <a:r>
              <a:rPr lang="fr-FR" sz="5500" b="1" dirty="0">
                <a:cs typeface="Times New Roman" panose="02020603050405020304" pitchFamily="18" charset="0"/>
              </a:rPr>
              <a:t>Projets valorisés:</a:t>
            </a:r>
            <a:r>
              <a:rPr lang="fr-FR" sz="5500" dirty="0">
                <a:cs typeface="Times New Roman" panose="02020603050405020304" pitchFamily="18" charset="0"/>
              </a:rPr>
              <a:t> stage facultatif, engagement étudiant, séminaire de labo….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418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0296"/>
            <a:ext cx="7769589" cy="654203"/>
          </a:xfrm>
        </p:spPr>
        <p:txBody>
          <a:bodyPr>
            <a:noAutofit/>
          </a:bodyPr>
          <a:lstStyle/>
          <a:p>
            <a:r>
              <a:rPr lang="fr-FR" sz="3600" b="1" dirty="0">
                <a:cs typeface="Times New Roman" panose="02020603050405020304" pitchFamily="18" charset="0"/>
              </a:rPr>
              <a:t>Parcours M2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7684944" cy="5260790"/>
          </a:xfrm>
        </p:spPr>
        <p:txBody>
          <a:bodyPr>
            <a:normAutofit fontScale="77500" lnSpcReduction="20000"/>
          </a:bodyPr>
          <a:lstStyle/>
          <a:p>
            <a:r>
              <a:rPr lang="fr-FR" sz="3600" b="1" dirty="0">
                <a:cs typeface="Times New Roman" panose="02020603050405020304" pitchFamily="18" charset="0"/>
              </a:rPr>
              <a:t>S1</a:t>
            </a:r>
          </a:p>
          <a:p>
            <a:pPr lvl="1"/>
            <a:r>
              <a:rPr lang="fr-FR" sz="3600" dirty="0">
                <a:cs typeface="Times New Roman" panose="02020603050405020304" pitchFamily="18" charset="0"/>
              </a:rPr>
              <a:t>6 cours fondamentaux</a:t>
            </a:r>
          </a:p>
          <a:p>
            <a:pPr lvl="1"/>
            <a:r>
              <a:rPr lang="fr-FR" sz="3600" dirty="0">
                <a:cs typeface="Times New Roman" panose="02020603050405020304" pitchFamily="18" charset="0"/>
              </a:rPr>
              <a:t>Travail sur le mémoire</a:t>
            </a:r>
          </a:p>
          <a:p>
            <a:pPr lvl="1"/>
            <a:endParaRPr lang="fr-FR" sz="3600" dirty="0">
              <a:cs typeface="Times New Roman" panose="02020603050405020304" pitchFamily="18" charset="0"/>
            </a:endParaRPr>
          </a:p>
          <a:p>
            <a:r>
              <a:rPr lang="fr-FR" sz="3600" b="1" dirty="0">
                <a:cs typeface="Times New Roman" panose="02020603050405020304" pitchFamily="18" charset="0"/>
              </a:rPr>
              <a:t>S2</a:t>
            </a:r>
          </a:p>
          <a:p>
            <a:r>
              <a:rPr lang="fr-FR" sz="3600" dirty="0">
                <a:cs typeface="Times New Roman" panose="02020603050405020304" pitchFamily="18" charset="0"/>
              </a:rPr>
              <a:t>Séminaire transversal obligatoire</a:t>
            </a:r>
          </a:p>
          <a:p>
            <a:r>
              <a:rPr lang="fr-FR" sz="3600" dirty="0">
                <a:cs typeface="Times New Roman" panose="02020603050405020304" pitchFamily="18" charset="0"/>
              </a:rPr>
              <a:t>Séminaire par période + un autre au choix</a:t>
            </a:r>
          </a:p>
          <a:p>
            <a:r>
              <a:rPr lang="fr-FR" sz="3600" dirty="0">
                <a:cs typeface="Times New Roman" panose="02020603050405020304" pitchFamily="18" charset="0"/>
              </a:rPr>
              <a:t>Mémoire de recherche (rédaction et soutenance)</a:t>
            </a:r>
          </a:p>
          <a:p>
            <a:r>
              <a:rPr lang="fr-FR" sz="3600" b="1" dirty="0">
                <a:cs typeface="Times New Roman" panose="02020603050405020304" pitchFamily="18" charset="0"/>
              </a:rPr>
              <a:t>Projets valorisés:</a:t>
            </a:r>
            <a:r>
              <a:rPr lang="fr-FR" sz="3600" dirty="0">
                <a:cs typeface="Times New Roman" panose="02020603050405020304" pitchFamily="18" charset="0"/>
              </a:rPr>
              <a:t> stage facultatif, engagement étudiant, séminaire de labo….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92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625217C-C275-B0A2-3CDA-A3CC39802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6601"/>
          <a:stretch/>
        </p:blipFill>
        <p:spPr>
          <a:xfrm>
            <a:off x="197768" y="980728"/>
            <a:ext cx="8748464" cy="56395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9667F77-CC35-95F7-ECC5-E303F34C6CDA}"/>
              </a:ext>
            </a:extLst>
          </p:cNvPr>
          <p:cNvSpPr txBox="1"/>
          <p:nvPr/>
        </p:nvSpPr>
        <p:spPr>
          <a:xfrm>
            <a:off x="1043608" y="47667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Faire une conférence aux Archives départementales</a:t>
            </a:r>
          </a:p>
        </p:txBody>
      </p:sp>
    </p:spTree>
    <p:extLst>
      <p:ext uri="{BB962C8B-B14F-4D97-AF65-F5344CB8AC3E}">
        <p14:creationId xmlns:p14="http://schemas.microsoft.com/office/powerpoint/2010/main" val="365102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B2168FF-8567-333D-4B45-75C7A7C864B2}"/>
              </a:ext>
            </a:extLst>
          </p:cNvPr>
          <p:cNvSpPr txBox="1"/>
          <p:nvPr/>
        </p:nvSpPr>
        <p:spPr>
          <a:xfrm>
            <a:off x="251520" y="47667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Faire une conférence au CERCIL à Orléans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DBE83E7-E268-FB8C-F7CE-3CCEA40FDE5C}"/>
              </a:ext>
            </a:extLst>
          </p:cNvPr>
          <p:cNvSpPr txBox="1"/>
          <p:nvPr/>
        </p:nvSpPr>
        <p:spPr>
          <a:xfrm>
            <a:off x="251520" y="119675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FB8BE8-5449-ED60-32F3-51C3A77C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14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9667F77-CC35-95F7-ECC5-E303F34C6CDA}"/>
              </a:ext>
            </a:extLst>
          </p:cNvPr>
          <p:cNvSpPr txBox="1"/>
          <p:nvPr/>
        </p:nvSpPr>
        <p:spPr>
          <a:xfrm>
            <a:off x="179512" y="476672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  <a:cs typeface="Times New Roman" panose="02020603050405020304" pitchFamily="18" charset="0"/>
              </a:rPr>
              <a:t>Présenter un poster dans un congrès international</a:t>
            </a:r>
          </a:p>
          <a:p>
            <a:pPr algn="ctr"/>
            <a:endParaRPr lang="fr-FR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latin typeface="+mj-lt"/>
                <a:cs typeface="Times New Roman" panose="02020603050405020304" pitchFamily="18" charset="0"/>
              </a:rPr>
              <a:t>22 novembre 2023: I</a:t>
            </a:r>
            <a:r>
              <a:rPr lang="fr-FR" sz="2000" dirty="0">
                <a:effectLst/>
                <a:latin typeface="Arial" panose="020B0604020202020204" pitchFamily="34" charset="0"/>
              </a:rPr>
              <a:t>brahim Köksal, </a:t>
            </a:r>
            <a:r>
              <a:rPr lang="fr-FR" sz="2000" dirty="0" err="1">
                <a:effectLst/>
                <a:latin typeface="Arial" panose="020B0604020202020204" pitchFamily="34" charset="0"/>
              </a:rPr>
              <a:t>Between</a:t>
            </a:r>
            <a:r>
              <a:rPr lang="fr-FR" sz="2000" dirty="0">
                <a:effectLst/>
                <a:latin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</a:rPr>
              <a:t>Heritage</a:t>
            </a:r>
            <a:r>
              <a:rPr lang="fr-FR" sz="2000" dirty="0">
                <a:effectLst/>
                <a:latin typeface="Arial" panose="020B0604020202020204" pitchFamily="34" charset="0"/>
              </a:rPr>
              <a:t> and Innovation: The </a:t>
            </a:r>
            <a:r>
              <a:rPr lang="fr-FR" sz="2000" dirty="0" err="1">
                <a:effectLst/>
                <a:latin typeface="Arial" panose="020B0604020202020204" pitchFamily="34" charset="0"/>
              </a:rPr>
              <a:t>Astronomical</a:t>
            </a:r>
            <a:r>
              <a:rPr lang="fr-FR" sz="2000" dirty="0">
                <a:effectLst/>
                <a:latin typeface="Arial" panose="020B0604020202020204" pitchFamily="34" charset="0"/>
              </a:rPr>
              <a:t> Instruments of the Istanbul </a:t>
            </a:r>
            <a:r>
              <a:rPr lang="fr-FR" sz="2000" dirty="0" err="1">
                <a:effectLst/>
                <a:latin typeface="Arial" panose="020B0604020202020204" pitchFamily="34" charset="0"/>
              </a:rPr>
              <a:t>Observatory</a:t>
            </a:r>
            <a:r>
              <a:rPr lang="fr-FR" sz="2000" dirty="0">
                <a:effectLst/>
                <a:latin typeface="Arial" panose="020B0604020202020204" pitchFamily="34" charset="0"/>
              </a:rPr>
              <a:t> (1577-1580)</a:t>
            </a:r>
            <a:br>
              <a:rPr lang="fr-FR" sz="2000" dirty="0"/>
            </a:br>
            <a:r>
              <a:rPr lang="fr-FR" sz="2000" dirty="0" err="1">
                <a:effectLst/>
                <a:latin typeface="Arial" panose="020B0604020202020204" pitchFamily="34" charset="0"/>
              </a:rPr>
              <a:t>Through</a:t>
            </a:r>
            <a:r>
              <a:rPr lang="fr-FR" sz="2000" dirty="0">
                <a:effectLst/>
                <a:latin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</a:rPr>
              <a:t>Âlât</a:t>
            </a:r>
            <a:r>
              <a:rPr lang="fr-FR" sz="2000" dirty="0">
                <a:effectLst/>
                <a:latin typeface="Arial" panose="020B0604020202020204" pitchFamily="34" charset="0"/>
              </a:rPr>
              <a:t>-I </a:t>
            </a:r>
            <a:r>
              <a:rPr lang="fr-FR" sz="2000" dirty="0" err="1">
                <a:effectLst/>
                <a:latin typeface="Arial" panose="020B0604020202020204" pitchFamily="34" charset="0"/>
              </a:rPr>
              <a:t>Rasâdiye</a:t>
            </a:r>
            <a:r>
              <a:rPr lang="fr-FR" sz="2000" dirty="0">
                <a:effectLst/>
                <a:latin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Arial" panose="020B0604020202020204" pitchFamily="34" charset="0"/>
              </a:rPr>
              <a:t>Lızîc</a:t>
            </a:r>
            <a:r>
              <a:rPr lang="fr-FR" sz="2000" dirty="0">
                <a:effectLst/>
                <a:latin typeface="Arial" panose="020B0604020202020204" pitchFamily="34" charset="0"/>
              </a:rPr>
              <a:t>-ı </a:t>
            </a:r>
            <a:r>
              <a:rPr lang="fr-FR" sz="2000" dirty="0" err="1">
                <a:effectLst/>
                <a:latin typeface="Arial" panose="020B0604020202020204" pitchFamily="34" charset="0"/>
              </a:rPr>
              <a:t>Şehinşâhiye</a:t>
            </a:r>
            <a:r>
              <a:rPr lang="fr-FR" sz="2000" dirty="0">
                <a:effectLst/>
                <a:latin typeface="Arial" panose="020B0604020202020204" pitchFamily="34" charset="0"/>
              </a:rPr>
              <a:t> (Supp. Turc 1126, BNF)</a:t>
            </a:r>
            <a:endParaRPr lang="fr-FR" sz="2000" b="1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Image 8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53DB180B-9217-2BFA-935E-D61D3803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1" y="2286860"/>
            <a:ext cx="8383561" cy="45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9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 rotWithShape="1">
          <a:blip r:embed="rId2" cstate="print"/>
          <a:srcRect l="5775" t="10324" r="5678"/>
          <a:stretch/>
        </p:blipFill>
        <p:spPr>
          <a:xfrm>
            <a:off x="6105905" y="1786987"/>
            <a:ext cx="2797932" cy="2395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2393" y="1098422"/>
            <a:ext cx="2844927" cy="30838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8951" y="1098423"/>
            <a:ext cx="2824163" cy="6320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887" y="2556891"/>
            <a:ext cx="2841022" cy="15099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0163" y="1108709"/>
            <a:ext cx="2847080" cy="14093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7743" y="4105656"/>
            <a:ext cx="2806065" cy="16436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B484EB5-A780-CF89-FD74-65B3982A688B}"/>
              </a:ext>
            </a:extLst>
          </p:cNvPr>
          <p:cNvSpPr txBox="1"/>
          <p:nvPr/>
        </p:nvSpPr>
        <p:spPr>
          <a:xfrm>
            <a:off x="3347864" y="4509120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Utiliser les médias pour trouver des sources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b="1" dirty="0"/>
              <a:t>Opportunités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08240"/>
          </a:xfrm>
        </p:spPr>
        <p:txBody>
          <a:bodyPr>
            <a:normAutofit/>
          </a:bodyPr>
          <a:lstStyle/>
          <a:p>
            <a:r>
              <a:rPr lang="fr-FR" sz="2000" dirty="0"/>
              <a:t>Erasmus</a:t>
            </a:r>
          </a:p>
          <a:p>
            <a:r>
              <a:rPr lang="fr-FR" sz="2000" dirty="0"/>
              <a:t>Double master avec Cracovie</a:t>
            </a:r>
          </a:p>
          <a:p>
            <a:r>
              <a:rPr lang="fr-FR" sz="2000" dirty="0"/>
              <a:t>Convention avec le Louvre</a:t>
            </a:r>
          </a:p>
          <a:p>
            <a:r>
              <a:rPr lang="fr-FR" sz="2000" dirty="0"/>
              <a:t>Association des étudiants d’Histoire - Historiae</a:t>
            </a:r>
          </a:p>
          <a:p>
            <a:r>
              <a:rPr lang="fr-FR" sz="2000" dirty="0"/>
              <a:t>Découvrir des laboratoires et des programmes de recherche</a:t>
            </a:r>
          </a:p>
          <a:p>
            <a:r>
              <a:rPr lang="fr-FR" sz="2000" dirty="0"/>
              <a:t>Projets d’initiative étudiante: séminaire autogéré, visite guidée etc.</a:t>
            </a:r>
          </a:p>
          <a:p>
            <a:r>
              <a:rPr lang="fr-FR" sz="2000" b="1" dirty="0">
                <a:solidFill>
                  <a:schemeClr val="tx2"/>
                </a:solidFill>
              </a:rPr>
              <a:t>27 mars 2024</a:t>
            </a:r>
            <a:r>
              <a:rPr lang="fr-FR" sz="2000" dirty="0"/>
              <a:t> Participation des M1 et M2 aux Nocturnes de l’Histoire aux AD du Loiret</a:t>
            </a:r>
          </a:p>
          <a:p>
            <a:r>
              <a:rPr lang="fr-FR" sz="2000" dirty="0"/>
              <a:t>Remise des diplômes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" y="5949280"/>
            <a:ext cx="375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lauréats de la promotion 2022 (cérémonie de 2023)</a:t>
            </a:r>
          </a:p>
        </p:txBody>
      </p:sp>
      <p:pic>
        <p:nvPicPr>
          <p:cNvPr id="5" name="Image 4" descr="Une image contenant habits, personne, femme, groupe&#10;&#10;Description générée automatiquement">
            <a:extLst>
              <a:ext uri="{FF2B5EF4-FFF2-40B4-BE49-F238E27FC236}">
                <a16:creationId xmlns:a16="http://schemas.microsoft.com/office/drawing/2014/main" id="{A3F5FDB2-B541-A10B-D6A1-4FE053388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97" y="3863181"/>
            <a:ext cx="4176875" cy="278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2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Parcours-type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b="1" i="1" dirty="0">
                <a:latin typeface="+mj-lt"/>
              </a:rPr>
              <a:t>L’objectif</a:t>
            </a:r>
            <a:r>
              <a:rPr lang="fr-FR" sz="2000" dirty="0">
                <a:latin typeface="+mj-lt"/>
              </a:rPr>
              <a:t>: une formation à l’Histoire et par l’Histoire</a:t>
            </a:r>
          </a:p>
          <a:p>
            <a:endParaRPr lang="fr-FR" sz="2000" dirty="0">
              <a:latin typeface="+mj-lt"/>
            </a:endParaRP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• </a:t>
            </a:r>
            <a:r>
              <a:rPr lang="fr-FR" sz="2000" b="1" dirty="0">
                <a:latin typeface="+mj-lt"/>
              </a:rPr>
              <a:t>Prépare </a:t>
            </a:r>
            <a:r>
              <a:rPr lang="fr-FR" sz="2000" dirty="0">
                <a:effectLst/>
                <a:latin typeface="+mj-lt"/>
                <a:ea typeface="Times New Roman" panose="02020603050405020304" pitchFamily="18" charset="0"/>
              </a:rPr>
              <a:t>aux métiers de la recherche, aux métiers de l’investigation (journalisme, expertise historique) et aux métiers de l’enseignement. Les </a:t>
            </a:r>
            <a:r>
              <a:rPr lang="fr-FR" sz="2000" dirty="0" err="1">
                <a:effectLst/>
                <a:latin typeface="+mj-lt"/>
                <a:ea typeface="Times New Roman" panose="02020603050405020304" pitchFamily="18" charset="0"/>
              </a:rPr>
              <a:t>étudiant.e.s</a:t>
            </a:r>
            <a:r>
              <a:rPr lang="fr-FR" sz="2000" dirty="0">
                <a:effectLst/>
                <a:latin typeface="+mj-lt"/>
                <a:ea typeface="Times New Roman" panose="02020603050405020304" pitchFamily="18" charset="0"/>
              </a:rPr>
              <a:t> titulaires de ce master ont pu intégrer ensuite des masters professionnalisants sélectifs dans les métiers de la conservation. 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• </a:t>
            </a:r>
            <a:r>
              <a:rPr lang="fr-FR" sz="2000" b="1" dirty="0">
                <a:latin typeface="+mj-lt"/>
                <a:ea typeface="Calibri" panose="020F0502020204030204" pitchFamily="34" charset="0"/>
              </a:rPr>
              <a:t>P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</a:rPr>
              <a:t>ropose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</a:rPr>
              <a:t> une formation approfondie par la recherche et à la recherche, ouverte aux différentes périodes et renouvellements scientifiques, avec </a:t>
            </a:r>
            <a:r>
              <a:rPr lang="fr-FR" sz="2000" b="1" dirty="0">
                <a:effectLst/>
                <a:latin typeface="+mj-lt"/>
                <a:ea typeface="Calibri" panose="020F0502020204030204" pitchFamily="34" charset="0"/>
              </a:rPr>
              <a:t>un mémoire de recherche sur 2 ans</a:t>
            </a:r>
            <a:r>
              <a:rPr lang="fr-FR" sz="2000" dirty="0">
                <a:effectLst/>
                <a:latin typeface="+mj-lt"/>
                <a:ea typeface="Calibri" panose="020F0502020204030204" pitchFamily="34" charset="0"/>
              </a:rPr>
              <a:t> et éventuellement un stage complémentaire en archives, en laboratoires, ou en institutions patrimoniales et culturelles.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 • </a:t>
            </a:r>
            <a:r>
              <a:rPr lang="fr-FR" sz="2000" b="1" dirty="0">
                <a:latin typeface="+mj-lt"/>
              </a:rPr>
              <a:t>Poursuite d’études</a:t>
            </a:r>
            <a:r>
              <a:rPr lang="fr-FR" sz="2000" dirty="0">
                <a:latin typeface="+mj-lt"/>
              </a:rPr>
              <a:t>: master pro, concours de l’enseignement, concours administratifs, doctorat …</a:t>
            </a:r>
          </a:p>
          <a:p>
            <a:pPr marL="0" indent="0">
              <a:buNone/>
            </a:pPr>
            <a:endParaRPr lang="fr-FR" sz="2000" dirty="0">
              <a:latin typeface="+mj-lt"/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06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Passerelles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endParaRPr lang="fr-FR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3571" y="2132856"/>
            <a:ext cx="2232668" cy="93578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 dirty="0"/>
              <a:t>M2 PRO dont </a:t>
            </a:r>
          </a:p>
          <a:p>
            <a:pPr algn="ctr"/>
            <a:r>
              <a:rPr lang="fr-FR" sz="1600" b="1" dirty="0"/>
              <a:t> MAP</a:t>
            </a:r>
          </a:p>
          <a:p>
            <a:pPr algn="ctr"/>
            <a:r>
              <a:rPr lang="fr-FR" sz="1600" b="1" dirty="0"/>
              <a:t>M1 MEEF + CAPES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83571" y="3500438"/>
            <a:ext cx="2232668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M2 </a:t>
            </a:r>
          </a:p>
          <a:p>
            <a:pPr algn="ctr"/>
            <a:r>
              <a:rPr lang="fr-FR" b="1" dirty="0" err="1"/>
              <a:t>MéPoCS</a:t>
            </a:r>
            <a:r>
              <a:rPr lang="fr-FR" b="1" dirty="0"/>
              <a:t>/</a:t>
            </a:r>
            <a:r>
              <a:rPr lang="fr-FR" b="1" dirty="0" err="1"/>
              <a:t>MEMPHis</a:t>
            </a:r>
            <a:endParaRPr lang="fr-FR" b="1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683571" y="5011738"/>
            <a:ext cx="2232668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M1</a:t>
            </a:r>
          </a:p>
          <a:p>
            <a:pPr algn="ctr"/>
            <a:r>
              <a:rPr lang="fr-FR" b="1" dirty="0"/>
              <a:t> </a:t>
            </a:r>
            <a:r>
              <a:rPr lang="fr-FR" b="1" dirty="0" err="1"/>
              <a:t>MéPoCS</a:t>
            </a:r>
            <a:r>
              <a:rPr lang="fr-FR" b="1" dirty="0"/>
              <a:t>/</a:t>
            </a:r>
            <a:r>
              <a:rPr lang="fr-FR" b="1" dirty="0" err="1"/>
              <a:t>MEMPHis</a:t>
            </a:r>
            <a:endParaRPr lang="fr-FR" b="1" dirty="0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1979613" y="45815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1979613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572000" y="3573016"/>
            <a:ext cx="2016125" cy="983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M2 </a:t>
            </a:r>
            <a:r>
              <a:rPr lang="fr-FR" b="1" dirty="0" err="1"/>
              <a:t>MEMPHis</a:t>
            </a:r>
            <a:endParaRPr lang="fr-FR" b="1" dirty="0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572000" y="5083176"/>
            <a:ext cx="2016125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/>
              <a:t>M1 </a:t>
            </a:r>
            <a:r>
              <a:rPr lang="fr-FR" b="1" dirty="0" err="1"/>
              <a:t>MéPoCS</a:t>
            </a:r>
            <a:endParaRPr lang="fr-FR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5724525" y="46529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b="1" dirty="0"/>
            </a:br>
            <a:r>
              <a:rPr lang="fr-FR" b="1" dirty="0"/>
              <a:t>Les intervenants </a:t>
            </a:r>
            <a:r>
              <a:rPr lang="fr-FR" dirty="0"/>
              <a:t>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</a:t>
            </a:r>
            <a:r>
              <a:rPr lang="fr-FR" sz="2800" b="1" dirty="0"/>
              <a:t>enseignants chercheurs et chercheurs en histoire </a:t>
            </a:r>
            <a:r>
              <a:rPr lang="fr-FR" sz="2800" dirty="0"/>
              <a:t>des laboratoires </a:t>
            </a:r>
            <a:r>
              <a:rPr lang="fr-FR" sz="2800" dirty="0" err="1"/>
              <a:t>Polen</a:t>
            </a:r>
            <a:r>
              <a:rPr lang="fr-FR" sz="2800" dirty="0"/>
              <a:t> et </a:t>
            </a:r>
            <a:r>
              <a:rPr lang="fr-FR" sz="2800" dirty="0" err="1"/>
              <a:t>Iramat</a:t>
            </a:r>
            <a:r>
              <a:rPr lang="fr-FR" sz="2800" dirty="0"/>
              <a:t> </a:t>
            </a:r>
          </a:p>
          <a:p>
            <a:r>
              <a:rPr lang="fr-FR" sz="2800" dirty="0"/>
              <a:t>des </a:t>
            </a:r>
            <a:r>
              <a:rPr lang="fr-FR" sz="2800" b="1" dirty="0"/>
              <a:t>intervenants extérieurs</a:t>
            </a:r>
            <a:r>
              <a:rPr lang="fr-FR" sz="2800" dirty="0"/>
              <a:t> (chercheurs, archéologues, conservateurs du patrimoine …) </a:t>
            </a:r>
          </a:p>
          <a:p>
            <a:r>
              <a:rPr lang="fr-FR" sz="2800" dirty="0"/>
              <a:t>des </a:t>
            </a:r>
            <a:r>
              <a:rPr lang="fr-FR" sz="2800" b="1" dirty="0"/>
              <a:t>collègues des autres établissements</a:t>
            </a:r>
            <a:r>
              <a:rPr lang="fr-FR" sz="2800" dirty="0"/>
              <a:t> de recherche, notamment dans le </a:t>
            </a:r>
            <a:r>
              <a:rPr lang="fr-FR" sz="2800" b="1" dirty="0"/>
              <a:t>séminaire transversal d’histoire </a:t>
            </a:r>
            <a:r>
              <a:rPr lang="fr-FR" sz="2800" dirty="0"/>
              <a:t>au second semestre (M1 et M2).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7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Le Mémoire de recherche en 2 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24000"/>
            <a:ext cx="8712968" cy="4953000"/>
          </a:xfrm>
        </p:spPr>
        <p:txBody>
          <a:bodyPr>
            <a:noAutofit/>
          </a:bodyPr>
          <a:lstStyle/>
          <a:p>
            <a:r>
              <a:rPr lang="fr-FR" dirty="0">
                <a:latin typeface="+mj-lt"/>
                <a:cs typeface="Times New Roman" panose="02020603050405020304" pitchFamily="18" charset="0"/>
              </a:rPr>
              <a:t>Choix libre du directeur ou directrice  de mémoire – Binôme possible (département d’Histoire et/ou professeurs d’Histoire du droit en DEG)</a:t>
            </a:r>
          </a:p>
          <a:p>
            <a:r>
              <a:rPr lang="fr-FR" dirty="0">
                <a:latin typeface="+mj-lt"/>
                <a:cs typeface="Times New Roman" panose="02020603050405020304" pitchFamily="18" charset="0"/>
              </a:rPr>
              <a:t>Mini-mémoire en M1 et soutenance</a:t>
            </a:r>
          </a:p>
          <a:p>
            <a:r>
              <a:rPr lang="fr-FR" dirty="0">
                <a:latin typeface="+mj-lt"/>
                <a:cs typeface="Times New Roman" panose="02020603050405020304" pitchFamily="18" charset="0"/>
              </a:rPr>
              <a:t>Mémoire en M2 et soutenance</a:t>
            </a:r>
          </a:p>
          <a:p>
            <a:r>
              <a:rPr lang="fr-FR" dirty="0">
                <a:latin typeface="+mj-lt"/>
                <a:cs typeface="Times New Roman" panose="02020603050405020304" pitchFamily="18" charset="0"/>
              </a:rPr>
              <a:t>Sujet de recherche </a:t>
            </a:r>
            <a:r>
              <a:rPr lang="fr-FR" dirty="0" err="1">
                <a:latin typeface="+mj-lt"/>
                <a:cs typeface="Times New Roman" panose="02020603050405020304" pitchFamily="18" charset="0"/>
              </a:rPr>
              <a:t>co-construit</a:t>
            </a:r>
            <a:r>
              <a:rPr lang="fr-FR" dirty="0">
                <a:latin typeface="+mj-lt"/>
                <a:cs typeface="Times New Roman" panose="02020603050405020304" pitchFamily="18" charset="0"/>
              </a:rPr>
              <a:t> avec l’</a:t>
            </a:r>
            <a:r>
              <a:rPr lang="fr-FR" dirty="0" err="1">
                <a:latin typeface="+mj-lt"/>
                <a:cs typeface="Times New Roman" panose="02020603050405020304" pitchFamily="18" charset="0"/>
              </a:rPr>
              <a:t>encadrant.e</a:t>
            </a:r>
            <a:endParaRPr lang="fr-FR" dirty="0">
              <a:latin typeface="+mj-lt"/>
              <a:cs typeface="Times New Roman" panose="02020603050405020304" pitchFamily="18" charset="0"/>
            </a:endParaRPr>
          </a:p>
          <a:p>
            <a:r>
              <a:rPr lang="fr-FR" dirty="0"/>
              <a:t>L’objectif :  la </a:t>
            </a:r>
            <a:r>
              <a:rPr lang="fr-FR" b="1" dirty="0"/>
              <a:t>production d’une recherche originale</a:t>
            </a:r>
            <a:r>
              <a:rPr lang="fr-FR" dirty="0"/>
              <a:t>.</a:t>
            </a:r>
          </a:p>
          <a:p>
            <a:r>
              <a:rPr lang="fr-FR" dirty="0"/>
              <a:t>Possibilité de concourir à </a:t>
            </a:r>
            <a:r>
              <a:rPr lang="fr-FR" b="1" dirty="0"/>
              <a:t>un prix de master</a:t>
            </a:r>
            <a:r>
              <a:rPr lang="fr-FR" dirty="0"/>
              <a:t> après la soutenance.</a:t>
            </a:r>
          </a:p>
          <a:p>
            <a:endParaRPr lang="fr-FR" dirty="0"/>
          </a:p>
          <a:p>
            <a:pPr>
              <a:buNone/>
            </a:pPr>
            <a:r>
              <a:rPr lang="fr-FR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37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FB9DB-6EEE-6FE6-AF81-0F7D5D6B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Stage(s) facultatif(s)</a:t>
            </a:r>
            <a:br>
              <a:rPr lang="fr-FR" b="1" dirty="0"/>
            </a:br>
            <a:r>
              <a:rPr lang="fr-FR" b="1" dirty="0"/>
              <a:t> adossé(s) au mémoire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A6C82-B05D-904D-0456-1F323645E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dirty="0"/>
          </a:p>
          <a:p>
            <a:r>
              <a:rPr lang="fr-FR" sz="2800" dirty="0"/>
              <a:t>Musées</a:t>
            </a:r>
          </a:p>
          <a:p>
            <a:r>
              <a:rPr lang="fr-FR" sz="2800" dirty="0"/>
              <a:t>Archives départementales</a:t>
            </a:r>
          </a:p>
          <a:p>
            <a:r>
              <a:rPr lang="fr-FR" sz="2800" dirty="0"/>
              <a:t>Archives privées</a:t>
            </a:r>
          </a:p>
          <a:p>
            <a:r>
              <a:rPr lang="fr-FR" sz="2800" dirty="0"/>
              <a:t>BnF</a:t>
            </a:r>
          </a:p>
          <a:p>
            <a:r>
              <a:rPr lang="fr-FR" sz="2800" dirty="0"/>
              <a:t>Projets de recherche: ANR, APR, MSH….</a:t>
            </a:r>
          </a:p>
        </p:txBody>
      </p:sp>
    </p:spTree>
    <p:extLst>
      <p:ext uri="{BB962C8B-B14F-4D97-AF65-F5344CB8AC3E}">
        <p14:creationId xmlns:p14="http://schemas.microsoft.com/office/powerpoint/2010/main" val="377031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9667F77-CC35-95F7-ECC5-E303F34C6CDA}"/>
              </a:ext>
            </a:extLst>
          </p:cNvPr>
          <p:cNvSpPr txBox="1"/>
          <p:nvPr/>
        </p:nvSpPr>
        <p:spPr>
          <a:xfrm>
            <a:off x="1043608" y="47667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Faire un stage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 dans un programme de recherche</a:t>
            </a:r>
          </a:p>
        </p:txBody>
      </p:sp>
      <p:pic>
        <p:nvPicPr>
          <p:cNvPr id="7" name="Image 6" descr="Une image contenant texte, capture d’écran, Site web, logiciel&#10;&#10;Description générée automatiquement">
            <a:extLst>
              <a:ext uri="{FF2B5EF4-FFF2-40B4-BE49-F238E27FC236}">
                <a16:creationId xmlns:a16="http://schemas.microsoft.com/office/drawing/2014/main" id="{314DA3FB-B44F-4E7E-2ED0-4678C59E2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805"/>
            <a:ext cx="9144000" cy="50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3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4B31FC-3279-8ACD-F056-6C02BFA5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33400"/>
            <a:ext cx="8147248" cy="591344"/>
          </a:xfrm>
        </p:spPr>
        <p:txBody>
          <a:bodyPr>
            <a:normAutofit/>
          </a:bodyPr>
          <a:lstStyle/>
          <a:p>
            <a:r>
              <a:rPr lang="fr-FR" sz="3200" b="1" dirty="0"/>
              <a:t>Quelques prix de masters récents</a:t>
            </a:r>
            <a:endParaRPr lang="fr-FR" sz="3200" b="1" dirty="0">
              <a:highlight>
                <a:srgbClr val="FFFF00"/>
              </a:highligh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50A141-213B-4D29-3742-FBA5605EC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352256"/>
          </a:xfrm>
        </p:spPr>
        <p:txBody>
          <a:bodyPr>
            <a:noAutofit/>
          </a:bodyPr>
          <a:lstStyle/>
          <a:p>
            <a:pPr algn="just"/>
            <a:r>
              <a:rPr lang="fr-FR" sz="1600" dirty="0">
                <a:effectLst/>
                <a:latin typeface="+mj-lt"/>
                <a:ea typeface="Times New Roman" panose="02020603050405020304" pitchFamily="18" charset="0"/>
              </a:rPr>
              <a:t>2022 </a:t>
            </a:r>
            <a:r>
              <a:rPr lang="fr-FR" sz="1600" b="1" dirty="0">
                <a:effectLst/>
                <a:latin typeface="+mj-lt"/>
                <a:ea typeface="Times New Roman" panose="02020603050405020304" pitchFamily="18" charset="0"/>
              </a:rPr>
              <a:t>Thomas Pinoteau</a:t>
            </a:r>
            <a:r>
              <a:rPr lang="fr-FR" sz="1600" dirty="0">
                <a:effectLst/>
                <a:latin typeface="+mj-lt"/>
                <a:ea typeface="Times New Roman" panose="02020603050405020304" pitchFamily="18" charset="0"/>
              </a:rPr>
              <a:t> a obtenu le 11</a:t>
            </a:r>
            <a:r>
              <a:rPr lang="fr-FR" sz="1600" baseline="30000" dirty="0">
                <a:effectLst/>
                <a:latin typeface="+mj-lt"/>
                <a:ea typeface="Times New Roman" panose="02020603050405020304" pitchFamily="18" charset="0"/>
              </a:rPr>
              <a:t>e</a:t>
            </a:r>
            <a:r>
              <a:rPr lang="fr-FR" sz="1600" dirty="0">
                <a:effectLst/>
                <a:latin typeface="+mj-lt"/>
                <a:ea typeface="Times New Roman" panose="02020603050405020304" pitchFamily="18" charset="0"/>
              </a:rPr>
              <a:t> prix quadriennal de la Société royale de numismatique de Belgique à titre honorifique (2022), pour son mémoire intitulé « </a:t>
            </a:r>
            <a:r>
              <a:rPr lang="fr-FR" sz="1600" i="1" dirty="0">
                <a:effectLst/>
                <a:latin typeface="+mj-lt"/>
                <a:ea typeface="Times New Roman" panose="02020603050405020304" pitchFamily="18" charset="0"/>
              </a:rPr>
              <a:t>Felix et </a:t>
            </a:r>
            <a:r>
              <a:rPr lang="fr-FR" sz="1600" i="1" dirty="0" err="1">
                <a:effectLst/>
                <a:latin typeface="+mj-lt"/>
                <a:ea typeface="Times New Roman" panose="02020603050405020304" pitchFamily="18" charset="0"/>
              </a:rPr>
              <a:t>Invictum</a:t>
            </a:r>
            <a:r>
              <a:rPr lang="fr-FR" sz="16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fr-FR" sz="1600" i="1" dirty="0" err="1">
                <a:effectLst/>
                <a:latin typeface="+mj-lt"/>
                <a:ea typeface="Times New Roman" panose="02020603050405020304" pitchFamily="18" charset="0"/>
              </a:rPr>
              <a:t>Scipionum</a:t>
            </a:r>
            <a:r>
              <a:rPr lang="fr-FR" sz="1600" i="1" dirty="0">
                <a:effectLst/>
                <a:latin typeface="+mj-lt"/>
                <a:ea typeface="Times New Roman" panose="02020603050405020304" pitchFamily="18" charset="0"/>
              </a:rPr>
              <a:t> nomen. </a:t>
            </a:r>
            <a:r>
              <a:rPr lang="fr-FR" sz="1600" dirty="0">
                <a:effectLst/>
                <a:latin typeface="+mj-lt"/>
                <a:ea typeface="Times New Roman" panose="02020603050405020304" pitchFamily="18" charset="0"/>
              </a:rPr>
              <a:t>Le monnayage de Metellus Scipion durant la guerre civile (49 – 45 </a:t>
            </a:r>
            <a:r>
              <a:rPr lang="fr-FR" sz="1600" dirty="0" err="1">
                <a:effectLst/>
                <a:latin typeface="+mj-lt"/>
                <a:ea typeface="Times New Roman" panose="02020603050405020304" pitchFamily="18" charset="0"/>
              </a:rPr>
              <a:t>a.C</a:t>
            </a:r>
            <a:r>
              <a:rPr lang="fr-FR" sz="1600" dirty="0">
                <a:effectLst/>
                <a:latin typeface="+mj-lt"/>
                <a:ea typeface="Times New Roman" panose="02020603050405020304" pitchFamily="18" charset="0"/>
              </a:rPr>
              <a:t>.) »</a:t>
            </a:r>
          </a:p>
          <a:p>
            <a:pPr algn="just"/>
            <a:endParaRPr lang="fr-FR" sz="16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2022 </a:t>
            </a:r>
            <a:r>
              <a:rPr lang="fr-FR" sz="1600" b="1" dirty="0">
                <a:effectLst/>
                <a:latin typeface="+mj-lt"/>
                <a:ea typeface="Calibri" panose="020F0502020204030204" pitchFamily="34" charset="0"/>
              </a:rPr>
              <a:t>Vanessa Nachar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, a reçu le prix Geneviève </a:t>
            </a:r>
            <a:r>
              <a:rPr lang="fr-FR" sz="1600" dirty="0" err="1">
                <a:effectLst/>
                <a:latin typeface="+mj-lt"/>
                <a:ea typeface="Calibri" panose="020F0502020204030204" pitchFamily="34" charset="0"/>
              </a:rPr>
              <a:t>Nore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 décernée par l'AMAES qui récompense le meilleur Master en études médiévales anglaises avec un mémoire intitulé  « </a:t>
            </a:r>
            <a:r>
              <a:rPr lang="fr-FR" sz="1600" i="1" dirty="0">
                <a:effectLst/>
                <a:latin typeface="+mj-lt"/>
                <a:ea typeface="Calibri" panose="020F0502020204030204" pitchFamily="34" charset="0"/>
              </a:rPr>
              <a:t>A </a:t>
            </a:r>
            <a:r>
              <a:rPr lang="fr-FR" sz="1600" i="1" dirty="0" err="1">
                <a:effectLst/>
                <a:latin typeface="+mj-lt"/>
                <a:ea typeface="Calibri" panose="020F0502020204030204" pitchFamily="34" charset="0"/>
              </a:rPr>
              <a:t>little-known</a:t>
            </a:r>
            <a:r>
              <a:rPr lang="fr-FR" sz="1600" i="1" dirty="0">
                <a:effectLst/>
                <a:latin typeface="+mj-lt"/>
                <a:ea typeface="Calibri" panose="020F0502020204030204" pitchFamily="34" charset="0"/>
              </a:rPr>
              <a:t> scribe : the </a:t>
            </a:r>
            <a:r>
              <a:rPr lang="fr-FR" sz="1600" i="1" dirty="0" err="1">
                <a:effectLst/>
                <a:latin typeface="+mj-lt"/>
                <a:ea typeface="Calibri" panose="020F0502020204030204" pitchFamily="34" charset="0"/>
              </a:rPr>
              <a:t>Beryn</a:t>
            </a:r>
            <a:r>
              <a:rPr lang="fr-FR" sz="1600" i="1" dirty="0">
                <a:effectLst/>
                <a:latin typeface="+mj-lt"/>
                <a:ea typeface="Calibri" panose="020F0502020204030204" pitchFamily="34" charset="0"/>
              </a:rPr>
              <a:t> Scribe in the Light a </a:t>
            </a:r>
            <a:r>
              <a:rPr lang="fr-FR" sz="1600" i="1" dirty="0" err="1">
                <a:effectLst/>
                <a:latin typeface="+mj-lt"/>
                <a:ea typeface="Calibri" panose="020F0502020204030204" pitchFamily="34" charset="0"/>
              </a:rPr>
              <a:t>Fifteenth</a:t>
            </a:r>
            <a:r>
              <a:rPr lang="fr-FR" sz="1600" i="1" dirty="0">
                <a:effectLst/>
                <a:latin typeface="+mj-lt"/>
                <a:ea typeface="Calibri" panose="020F0502020204030204" pitchFamily="34" charset="0"/>
              </a:rPr>
              <a:t>-Century </a:t>
            </a:r>
            <a:r>
              <a:rPr lang="fr-FR" sz="1600" i="1" dirty="0" err="1">
                <a:effectLst/>
                <a:latin typeface="+mj-lt"/>
                <a:ea typeface="Calibri" panose="020F0502020204030204" pitchFamily="34" charset="0"/>
              </a:rPr>
              <a:t>Chronicle</a:t>
            </a:r>
            <a:r>
              <a:rPr lang="fr-FR" sz="1600" i="1" dirty="0">
                <a:effectLst/>
                <a:latin typeface="+mj-lt"/>
                <a:ea typeface="Calibri" panose="020F0502020204030204" pitchFamily="34" charset="0"/>
              </a:rPr>
              <a:t> : Oxford St John’s </a:t>
            </a:r>
            <a:r>
              <a:rPr lang="fr-FR" sz="1600" i="1" dirty="0" err="1">
                <a:effectLst/>
                <a:latin typeface="+mj-lt"/>
                <a:ea typeface="Calibri" panose="020F0502020204030204" pitchFamily="34" charset="0"/>
              </a:rPr>
              <a:t>College</a:t>
            </a:r>
            <a:r>
              <a:rPr lang="fr-FR" sz="1600" i="1" dirty="0">
                <a:effectLst/>
                <a:latin typeface="+mj-lt"/>
                <a:ea typeface="Calibri" panose="020F0502020204030204" pitchFamily="34" charset="0"/>
              </a:rPr>
              <a:t>, 57</a:t>
            </a:r>
            <a:r>
              <a:rPr lang="fr-FR" sz="1600" i="0" dirty="0">
                <a:effectLst/>
                <a:latin typeface="+mj-lt"/>
                <a:ea typeface="Calibri" panose="020F0502020204030204" pitchFamily="34" charset="0"/>
              </a:rPr>
              <a:t> »</a:t>
            </a:r>
          </a:p>
          <a:p>
            <a:pPr algn="just"/>
            <a:endParaRPr lang="fr-FR" sz="1600" i="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fr-FR" sz="1600" dirty="0">
                <a:latin typeface="+mj-lt"/>
              </a:rPr>
              <a:t>2022 </a:t>
            </a:r>
            <a:r>
              <a:rPr lang="fr-FR" sz="1600" b="1" dirty="0">
                <a:latin typeface="+mj-lt"/>
              </a:rPr>
              <a:t>Laurana Mathieu</a:t>
            </a:r>
            <a:r>
              <a:rPr lang="fr-FR" sz="1600" dirty="0">
                <a:latin typeface="+mj-lt"/>
              </a:rPr>
              <a:t> a reçu le prix Hamel de la Société archéologique de l'Orléanais pour son mémoire sur « Le Canal du Loing au XVIII</a:t>
            </a:r>
            <a:r>
              <a:rPr lang="fr-FR" sz="1600" baseline="30000" dirty="0">
                <a:latin typeface="+mj-lt"/>
              </a:rPr>
              <a:t>e</a:t>
            </a:r>
            <a:r>
              <a:rPr lang="fr-FR" sz="1600" dirty="0">
                <a:latin typeface="+mj-lt"/>
              </a:rPr>
              <a:t> siècle »</a:t>
            </a:r>
          </a:p>
          <a:p>
            <a:pPr algn="just"/>
            <a:endParaRPr lang="fr-FR" sz="1600" dirty="0">
              <a:latin typeface="+mj-lt"/>
            </a:endParaRPr>
          </a:p>
          <a:p>
            <a:pPr algn="just"/>
            <a:r>
              <a:rPr lang="fr-FR" sz="1600" dirty="0">
                <a:latin typeface="+mj-lt"/>
              </a:rPr>
              <a:t>2022 </a:t>
            </a:r>
            <a:r>
              <a:rPr lang="fr-FR" sz="1600" b="1" dirty="0">
                <a:latin typeface="+mj-lt"/>
              </a:rPr>
              <a:t>Hervé Masson</a:t>
            </a:r>
            <a:r>
              <a:rPr lang="fr-FR" sz="1600" dirty="0">
                <a:latin typeface="+mj-lt"/>
              </a:rPr>
              <a:t> a reçu le 3</a:t>
            </a:r>
            <a:r>
              <a:rPr lang="fr-FR" sz="1600" baseline="30000" dirty="0">
                <a:latin typeface="+mj-lt"/>
              </a:rPr>
              <a:t>e</a:t>
            </a:r>
            <a:r>
              <a:rPr lang="fr-FR" sz="1600" dirty="0">
                <a:latin typeface="+mj-lt"/>
              </a:rPr>
              <a:t> prix Marcel </a:t>
            </a:r>
            <a:r>
              <a:rPr lang="fr-FR" sz="1600" dirty="0" err="1">
                <a:latin typeface="+mj-lt"/>
              </a:rPr>
              <a:t>Lachiver</a:t>
            </a:r>
            <a:r>
              <a:rPr lang="fr-FR" sz="1600" dirty="0">
                <a:latin typeface="+mj-lt"/>
              </a:rPr>
              <a:t> de la Société d’Histoire rurale</a:t>
            </a:r>
          </a:p>
          <a:p>
            <a:pPr algn="just"/>
            <a:endParaRPr lang="fr-FR" sz="16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fr-FR" sz="1600" dirty="0">
                <a:latin typeface="+mj-lt"/>
                <a:ea typeface="Calibri" panose="020F0502020204030204" pitchFamily="34" charset="0"/>
              </a:rPr>
              <a:t>2022 </a:t>
            </a:r>
            <a:r>
              <a:rPr lang="fr-FR" sz="1600" b="1" dirty="0">
                <a:latin typeface="+mj-lt"/>
                <a:ea typeface="Calibri" panose="020F0502020204030204" pitchFamily="34" charset="0"/>
              </a:rPr>
              <a:t>Quentin Sciarra </a:t>
            </a:r>
            <a:r>
              <a:rPr lang="fr-FR" sz="1600" dirty="0">
                <a:latin typeface="+mj-lt"/>
                <a:ea typeface="Calibri" panose="020F0502020204030204" pitchFamily="34" charset="0"/>
              </a:rPr>
              <a:t>a reçu le prix de la Fondation Jean Jaurès pour son mémoire </a:t>
            </a:r>
            <a:r>
              <a:rPr lang="fr-FR" sz="16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« ’Les gens du troisième sexe’ » ou la gauche française et la question homosexuelle de 1970 à 1982 », lequel</a:t>
            </a:r>
            <a:r>
              <a:rPr lang="fr-FR" sz="1600" dirty="0">
                <a:latin typeface="+mj-lt"/>
                <a:ea typeface="Calibri" panose="020F0502020204030204" pitchFamily="34" charset="0"/>
              </a:rPr>
              <a:t> lui permet d’être publié aux Presses universitaires de Rennes.</a:t>
            </a:r>
          </a:p>
          <a:p>
            <a:pPr algn="just"/>
            <a:endParaRPr lang="fr-FR" sz="1600" dirty="0">
              <a:effectLst/>
              <a:latin typeface="+mj-lt"/>
              <a:ea typeface="Calibri" panose="020F0502020204030204" pitchFamily="34" charset="0"/>
            </a:endParaRPr>
          </a:p>
          <a:p>
            <a:pPr algn="just"/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2023 </a:t>
            </a:r>
            <a:r>
              <a:rPr lang="fr-FR" sz="1600" b="1" dirty="0">
                <a:effectLst/>
                <a:latin typeface="+mj-lt"/>
                <a:ea typeface="Calibri" panose="020F0502020204030204" pitchFamily="34" charset="0"/>
              </a:rPr>
              <a:t>Anaïs Berniau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 a reçu le second prix de Master de </a:t>
            </a:r>
            <a:r>
              <a:rPr lang="fr-FR" sz="1600" i="1" dirty="0">
                <a:effectLst/>
                <a:latin typeface="+mj-lt"/>
                <a:ea typeface="Calibri" panose="020F0502020204030204" pitchFamily="34" charset="0"/>
              </a:rPr>
              <a:t>Mnémosyne</a:t>
            </a:r>
            <a:r>
              <a:rPr lang="fr-FR" sz="1600" dirty="0">
                <a:effectLst/>
                <a:latin typeface="+mj-lt"/>
                <a:ea typeface="Calibri" panose="020F0502020204030204" pitchFamily="34" charset="0"/>
              </a:rPr>
              <a:t> (histoire des femmes et du genre)</a:t>
            </a:r>
          </a:p>
        </p:txBody>
      </p:sp>
    </p:spTree>
    <p:extLst>
      <p:ext uri="{BB962C8B-B14F-4D97-AF65-F5344CB8AC3E}">
        <p14:creationId xmlns:p14="http://schemas.microsoft.com/office/powerpoint/2010/main" val="7562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Organisation des études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Les semestres impairs </a:t>
            </a:r>
            <a:r>
              <a:rPr lang="fr-FR" dirty="0"/>
              <a:t>concentrent </a:t>
            </a:r>
            <a:r>
              <a:rPr lang="fr-FR" b="1" dirty="0"/>
              <a:t>le plus de cours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dirty="0"/>
              <a:t>- Cours </a:t>
            </a:r>
            <a:r>
              <a:rPr lang="fr-FR" b="1" dirty="0"/>
              <a:t>groupés sur une partie de la semaine</a:t>
            </a:r>
          </a:p>
          <a:p>
            <a:pPr marL="0" indent="0">
              <a:buNone/>
            </a:pPr>
            <a:r>
              <a:rPr lang="fr-FR" dirty="0"/>
              <a:t>- Cours </a:t>
            </a:r>
            <a:r>
              <a:rPr lang="fr-FR" b="1" dirty="0"/>
              <a:t>évalués de manière variable</a:t>
            </a:r>
            <a:r>
              <a:rPr lang="fr-FR" dirty="0"/>
              <a:t> (dossiers, comptes rendus, exposés individuels ou collectifs, oraux etc.).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Les </a:t>
            </a:r>
            <a:r>
              <a:rPr lang="fr-FR" b="1" dirty="0"/>
              <a:t>semestres pairs </a:t>
            </a:r>
            <a:r>
              <a:rPr lang="fr-FR" dirty="0"/>
              <a:t>sont plus axés sur</a:t>
            </a:r>
            <a:r>
              <a:rPr lang="fr-FR" b="1" dirty="0"/>
              <a:t> la recherche</a:t>
            </a:r>
          </a:p>
          <a:p>
            <a:pPr marL="0" indent="0">
              <a:buNone/>
            </a:pPr>
            <a:r>
              <a:rPr lang="fr-FR" dirty="0"/>
              <a:t>- Séminaires de spécialité et transversal</a:t>
            </a:r>
          </a:p>
          <a:p>
            <a:pPr marL="0" indent="0">
              <a:buNone/>
            </a:pPr>
            <a:r>
              <a:rPr lang="fr-FR" dirty="0"/>
              <a:t>- Rédaction avec soutenance.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Le dernier semestre, le S4, comprend très peu de cours</a:t>
            </a:r>
            <a:r>
              <a:rPr lang="fr-FR" dirty="0"/>
              <a:t> pour permettre la rédaction du mémoire.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509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Clarté.thmx</Template>
  <TotalTime>1673</TotalTime>
  <Words>1337</Words>
  <Application>Microsoft Office PowerPoint</Application>
  <PresentationFormat>Affichage à l'écran (4:3)</PresentationFormat>
  <Paragraphs>152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AncaMedium</vt:lpstr>
      <vt:lpstr>Arial</vt:lpstr>
      <vt:lpstr>Calibri</vt:lpstr>
      <vt:lpstr>Calibri-Bold</vt:lpstr>
      <vt:lpstr>Calibri-Italic</vt:lpstr>
      <vt:lpstr>Times New Roman</vt:lpstr>
      <vt:lpstr>Clarté</vt:lpstr>
      <vt:lpstr>Parcours  MEmoires, POuvoirs, Cultures, et Sociétés - MéPoCS </vt:lpstr>
      <vt:lpstr>Parcours-type</vt:lpstr>
      <vt:lpstr>Passerelles</vt:lpstr>
      <vt:lpstr> Les intervenants : </vt:lpstr>
      <vt:lpstr>Le Mémoire de recherche en 2 ans</vt:lpstr>
      <vt:lpstr>Stage(s) facultatif(s)  adossé(s) au mémoire de recherche</vt:lpstr>
      <vt:lpstr>Présentation PowerPoint</vt:lpstr>
      <vt:lpstr>Quelques prix de masters récents</vt:lpstr>
      <vt:lpstr>Organisation des études </vt:lpstr>
      <vt:lpstr>Une formation ouverte aux renouvellements de l’Histoire</vt:lpstr>
      <vt:lpstr>Présentation PowerPoint</vt:lpstr>
      <vt:lpstr>Parcours  M1</vt:lpstr>
      <vt:lpstr>Parcours M2</vt:lpstr>
      <vt:lpstr>Présentation PowerPoint</vt:lpstr>
      <vt:lpstr>Présentation PowerPoint</vt:lpstr>
      <vt:lpstr>Présentation PowerPoint</vt:lpstr>
      <vt:lpstr>Présentation PowerPoint</vt:lpstr>
      <vt:lpstr>Opportunités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Numismatique grecque</dc:title>
  <dc:creator>Julien OLIVIER</dc:creator>
  <cp:lastModifiedBy>Gaël Rideau</cp:lastModifiedBy>
  <cp:revision>133</cp:revision>
  <dcterms:modified xsi:type="dcterms:W3CDTF">2024-02-05T10:12:48Z</dcterms:modified>
</cp:coreProperties>
</file>